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5" r:id="rId2"/>
    <p:sldId id="283" r:id="rId3"/>
    <p:sldId id="284" r:id="rId4"/>
    <p:sldId id="286" r:id="rId5"/>
    <p:sldId id="287" r:id="rId6"/>
    <p:sldId id="288" r:id="rId7"/>
    <p:sldId id="290" r:id="rId8"/>
    <p:sldId id="291" r:id="rId9"/>
    <p:sldId id="292" r:id="rId10"/>
    <p:sldId id="294" r:id="rId11"/>
    <p:sldId id="295" r:id="rId12"/>
    <p:sldId id="297" r:id="rId13"/>
    <p:sldId id="299" r:id="rId14"/>
    <p:sldId id="300" r:id="rId15"/>
    <p:sldId id="296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271" r:id="rId24"/>
    <p:sldId id="274" r:id="rId25"/>
    <p:sldId id="275" r:id="rId26"/>
    <p:sldId id="308" r:id="rId27"/>
    <p:sldId id="312" r:id="rId28"/>
    <p:sldId id="309" r:id="rId29"/>
    <p:sldId id="310" r:id="rId30"/>
    <p:sldId id="311" r:id="rId31"/>
    <p:sldId id="276" r:id="rId32"/>
    <p:sldId id="277" r:id="rId33"/>
    <p:sldId id="266" r:id="rId34"/>
    <p:sldId id="267" r:id="rId35"/>
    <p:sldId id="278" r:id="rId36"/>
    <p:sldId id="279" r:id="rId37"/>
    <p:sldId id="280" r:id="rId38"/>
    <p:sldId id="281" r:id="rId39"/>
    <p:sldId id="315" r:id="rId40"/>
    <p:sldId id="316" r:id="rId41"/>
    <p:sldId id="317" r:id="rId42"/>
    <p:sldId id="319" r:id="rId43"/>
    <p:sldId id="320" r:id="rId44"/>
    <p:sldId id="313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EDFF"/>
    <a:srgbClr val="69D8FF"/>
    <a:srgbClr val="B51BA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498" y="-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ownloads\&#1045;&#1043;&#1069;%202024%20&#1088;&#1072;&#1089;&#1095;&#1077;&#1090;&#1099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ownloads\&#1045;&#1043;&#1069;%202024%20&#1088;&#1072;&#1089;&#1095;&#1077;&#1090;&#1099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48;&#1056;&#1054;&#1080;&#1055;&#1050;\Desktop\&#1072;&#1074;&#1075;&#1091;&#1089;&#1090;%202024\&#1082;%20&#1089;&#1086;&#1074;&#1077;&#1097;&#1072;&#1085;&#1080;&#1103;&#1084;%20&#1086;&#1089;&#1077;&#1085;&#1100;%202024\&#1082;%20&#1080;&#1090;&#1086;&#1075;&#1086;&#1074;&#1086;&#1084;&#109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2031</a:t>
                    </a:r>
                    <a:r>
                      <a:rPr lang="ru-RU" smtClean="0"/>
                      <a:t> чел.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ru-RU" smtClean="0"/>
                      <a:t> чел.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Лист6!$A$5:$A$6</c:f>
              <c:strCache>
                <c:ptCount val="2"/>
                <c:pt idx="0">
                  <c:v>11 классы</c:v>
                </c:pt>
                <c:pt idx="1">
                  <c:v>12 классы</c:v>
                </c:pt>
              </c:strCache>
            </c:strRef>
          </c:cat>
          <c:val>
            <c:numRef>
              <c:f>Лист6!$B$5:$B$6</c:f>
              <c:numCache>
                <c:formatCode>General</c:formatCode>
                <c:ptCount val="2"/>
                <c:pt idx="0">
                  <c:v>2031</c:v>
                </c:pt>
                <c:pt idx="1">
                  <c:v>32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0660187576764679"/>
          <c:y val="0.18099682836205022"/>
          <c:w val="0.32171345549454561"/>
          <c:h val="0.21598778588897463"/>
        </c:manualLayout>
      </c:layout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Лист14!$B$2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Лист14!$A$3:$A$6</c:f>
              <c:strCache>
                <c:ptCount val="4"/>
                <c:pt idx="0">
                  <c:v>математика профильная</c:v>
                </c:pt>
                <c:pt idx="1">
                  <c:v>физика</c:v>
                </c:pt>
                <c:pt idx="2">
                  <c:v>география</c:v>
                </c:pt>
                <c:pt idx="3">
                  <c:v>биология</c:v>
                </c:pt>
              </c:strCache>
            </c:strRef>
          </c:cat>
          <c:val>
            <c:numRef>
              <c:f>Лист14!$B$3:$B$6</c:f>
              <c:numCache>
                <c:formatCode>General</c:formatCode>
                <c:ptCount val="4"/>
                <c:pt idx="0">
                  <c:v>75.22</c:v>
                </c:pt>
                <c:pt idx="1">
                  <c:v>77.38</c:v>
                </c:pt>
                <c:pt idx="2">
                  <c:v>73.849999999999994</c:v>
                </c:pt>
                <c:pt idx="3">
                  <c:v>44.379999999999995</c:v>
                </c:pt>
              </c:numCache>
            </c:numRef>
          </c:val>
        </c:ser>
        <c:ser>
          <c:idx val="1"/>
          <c:order val="1"/>
          <c:tx>
            <c:strRef>
              <c:f>Лист14!$C$2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Лист14!$A$3:$A$6</c:f>
              <c:strCache>
                <c:ptCount val="4"/>
                <c:pt idx="0">
                  <c:v>математика профильная</c:v>
                </c:pt>
                <c:pt idx="1">
                  <c:v>физика</c:v>
                </c:pt>
                <c:pt idx="2">
                  <c:v>география</c:v>
                </c:pt>
                <c:pt idx="3">
                  <c:v>биология</c:v>
                </c:pt>
              </c:strCache>
            </c:strRef>
          </c:cat>
          <c:val>
            <c:numRef>
              <c:f>Лист14!$C$3:$C$6</c:f>
              <c:numCache>
                <c:formatCode>General</c:formatCode>
                <c:ptCount val="4"/>
                <c:pt idx="0">
                  <c:v>78.3</c:v>
                </c:pt>
                <c:pt idx="1">
                  <c:v>87.36</c:v>
                </c:pt>
                <c:pt idx="2">
                  <c:v>85.89</c:v>
                </c:pt>
                <c:pt idx="3">
                  <c:v>54.5</c:v>
                </c:pt>
              </c:numCache>
            </c:numRef>
          </c:val>
        </c:ser>
        <c:ser>
          <c:idx val="2"/>
          <c:order val="2"/>
          <c:tx>
            <c:strRef>
              <c:f>Лист14!$D$2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2"/>
              <c:tx>
                <c:rich>
                  <a:bodyPr/>
                  <a:lstStyle/>
                  <a:p>
                    <a:r>
                      <a:rPr lang="en-US" sz="1400" smtClean="0"/>
                      <a:t>8</a:t>
                    </a:r>
                    <a:r>
                      <a:rPr lang="ru-RU" sz="1400" smtClean="0"/>
                      <a:t>6</a:t>
                    </a:r>
                    <a:r>
                      <a:rPr lang="en-US" sz="1400" smtClean="0"/>
                      <a:t>,36</a:t>
                    </a:r>
                    <a:endParaRPr lang="en-US" sz="1400"/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smtClean="0"/>
                      <a:t>64,</a:t>
                    </a:r>
                    <a:r>
                      <a:rPr lang="ru-RU" sz="1400" smtClean="0"/>
                      <a:t>18</a:t>
                    </a:r>
                    <a:endParaRPr lang="en-US" sz="140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Лист14!$A$3:$A$6</c:f>
              <c:strCache>
                <c:ptCount val="4"/>
                <c:pt idx="0">
                  <c:v>математика профильная</c:v>
                </c:pt>
                <c:pt idx="1">
                  <c:v>физика</c:v>
                </c:pt>
                <c:pt idx="2">
                  <c:v>география</c:v>
                </c:pt>
                <c:pt idx="3">
                  <c:v>биология</c:v>
                </c:pt>
              </c:strCache>
            </c:strRef>
          </c:cat>
          <c:val>
            <c:numRef>
              <c:f>Лист14!$D$3:$D$6</c:f>
              <c:numCache>
                <c:formatCode>General</c:formatCode>
                <c:ptCount val="4"/>
                <c:pt idx="0" formatCode="0.00">
                  <c:v>83.984375</c:v>
                </c:pt>
                <c:pt idx="1">
                  <c:v>95.86</c:v>
                </c:pt>
                <c:pt idx="2">
                  <c:v>87.36</c:v>
                </c:pt>
                <c:pt idx="3">
                  <c:v>64.56</c:v>
                </c:pt>
              </c:numCache>
            </c:numRef>
          </c:val>
        </c:ser>
        <c:axId val="132820992"/>
        <c:axId val="132822528"/>
      </c:barChart>
      <c:catAx>
        <c:axId val="132820992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822528"/>
        <c:crosses val="autoZero"/>
        <c:auto val="1"/>
        <c:lblAlgn val="ctr"/>
        <c:lblOffset val="100"/>
      </c:catAx>
      <c:valAx>
        <c:axId val="132822528"/>
        <c:scaling>
          <c:orientation val="minMax"/>
        </c:scaling>
        <c:axPos val="b"/>
        <c:majorGridlines/>
        <c:numFmt formatCode="General" sourceLinked="1"/>
        <c:tickLblPos val="nextTo"/>
        <c:crossAx val="132820992"/>
        <c:crosses val="autoZero"/>
        <c:crossBetween val="between"/>
      </c:valAx>
    </c:plotArea>
    <c:legend>
      <c:legendPos val="r"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lineChart>
        <c:grouping val="standard"/>
        <c:ser>
          <c:idx val="0"/>
          <c:order val="0"/>
          <c:tx>
            <c:strRef>
              <c:f>Лист15!$I$8</c:f>
              <c:strCache>
                <c:ptCount val="1"/>
                <c:pt idx="0">
                  <c:v>информатика</c:v>
                </c:pt>
              </c:strCache>
            </c:strRef>
          </c:tx>
          <c:spPr>
            <a:ln w="76200">
              <a:solidFill>
                <a:schemeClr val="accent5">
                  <a:lumMod val="75000"/>
                </a:schemeClr>
              </a:solidFill>
            </a:ln>
          </c:spPr>
          <c:marker>
            <c:spPr>
              <a:ln w="76200">
                <a:solidFill>
                  <a:schemeClr val="accent5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Лист15!$J$7:$L$7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Лист15!$J$8:$L$8</c:f>
              <c:numCache>
                <c:formatCode>General</c:formatCode>
                <c:ptCount val="3"/>
                <c:pt idx="0">
                  <c:v>57.94</c:v>
                </c:pt>
                <c:pt idx="1">
                  <c:v>62.6</c:v>
                </c:pt>
                <c:pt idx="2">
                  <c:v>48.8</c:v>
                </c:pt>
              </c:numCache>
            </c:numRef>
          </c:val>
        </c:ser>
        <c:ser>
          <c:idx val="1"/>
          <c:order val="1"/>
          <c:tx>
            <c:strRef>
              <c:f>Лист15!$I$9</c:f>
              <c:strCache>
                <c:ptCount val="1"/>
                <c:pt idx="0">
                  <c:v>литература</c:v>
                </c:pt>
              </c:strCache>
            </c:strRef>
          </c:tx>
          <c:spPr>
            <a:ln w="76200"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pPr>
              <a:ln w="76200">
                <a:solidFill>
                  <a:schemeClr val="accent2">
                    <a:lumMod val="60000"/>
                    <a:lumOff val="40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Лист15!$J$7:$L$7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Лист15!$J$9:$L$9</c:f>
              <c:numCache>
                <c:formatCode>General</c:formatCode>
                <c:ptCount val="3"/>
                <c:pt idx="0">
                  <c:v>79.069999999999993</c:v>
                </c:pt>
                <c:pt idx="1">
                  <c:v>92.11</c:v>
                </c:pt>
                <c:pt idx="2">
                  <c:v>78.430000000000007</c:v>
                </c:pt>
              </c:numCache>
            </c:numRef>
          </c:val>
        </c:ser>
        <c:ser>
          <c:idx val="2"/>
          <c:order val="2"/>
          <c:tx>
            <c:strRef>
              <c:f>Лист15!$I$10</c:f>
              <c:strCache>
                <c:ptCount val="1"/>
                <c:pt idx="0">
                  <c:v>русский язык</c:v>
                </c:pt>
              </c:strCache>
            </c:strRef>
          </c:tx>
          <c:spPr>
            <a:ln w="76200">
              <a:solidFill>
                <a:schemeClr val="accent3">
                  <a:lumMod val="75000"/>
                </a:schemeClr>
              </a:solidFill>
            </a:ln>
          </c:spPr>
          <c:marker>
            <c:spPr>
              <a:ln w="76200"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Лист15!$J$7:$L$7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Лист15!$J$10:$L$10</c:f>
              <c:numCache>
                <c:formatCode>General</c:formatCode>
                <c:ptCount val="3"/>
                <c:pt idx="0">
                  <c:v>96.07</c:v>
                </c:pt>
                <c:pt idx="1">
                  <c:v>96.78</c:v>
                </c:pt>
                <c:pt idx="2">
                  <c:v>95.45</c:v>
                </c:pt>
              </c:numCache>
            </c:numRef>
          </c:val>
        </c:ser>
        <c:marker val="1"/>
        <c:axId val="132669440"/>
        <c:axId val="132670976"/>
      </c:lineChart>
      <c:catAx>
        <c:axId val="1326694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670976"/>
        <c:crosses val="autoZero"/>
        <c:auto val="1"/>
        <c:lblAlgn val="ctr"/>
        <c:lblOffset val="100"/>
      </c:catAx>
      <c:valAx>
        <c:axId val="132670976"/>
        <c:scaling>
          <c:orientation val="minMax"/>
        </c:scaling>
        <c:axPos val="l"/>
        <c:majorGridlines/>
        <c:numFmt formatCode="General" sourceLinked="1"/>
        <c:tickLblPos val="nextTo"/>
        <c:crossAx val="132669440"/>
        <c:crosses val="autoZero"/>
        <c:crossBetween val="between"/>
      </c:valAx>
    </c:plotArea>
    <c:legend>
      <c:legendPos val="r"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9571084864391952"/>
          <c:y val="5.4563492063492113E-2"/>
          <c:w val="0.5861030183727034"/>
          <c:h val="0.78432110048743908"/>
        </c:manualLayout>
      </c:layout>
      <c:barChart>
        <c:barDir val="bar"/>
        <c:grouping val="clustered"/>
        <c:ser>
          <c:idx val="0"/>
          <c:order val="0"/>
          <c:tx>
            <c:strRef>
              <c:f>Лист10!$A$4</c:f>
              <c:strCache>
                <c:ptCount val="1"/>
                <c:pt idx="0">
                  <c:v>РЯ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Лист10!$B$3:$I$3</c:f>
              <c:strCache>
                <c:ptCount val="2"/>
                <c:pt idx="0">
                  <c:v>Усп., %</c:v>
                </c:pt>
                <c:pt idx="1">
                  <c:v>КЗ, %</c:v>
                </c:pt>
              </c:strCache>
            </c:strRef>
          </c:cat>
          <c:val>
            <c:numRef>
              <c:f>Лист10!$B$4:$I$4</c:f>
              <c:numCache>
                <c:formatCode>General</c:formatCode>
                <c:ptCount val="2"/>
                <c:pt idx="0">
                  <c:v>100</c:v>
                </c:pt>
                <c:pt idx="1">
                  <c:v>24.41</c:v>
                </c:pt>
              </c:numCache>
            </c:numRef>
          </c:val>
        </c:ser>
        <c:ser>
          <c:idx val="1"/>
          <c:order val="1"/>
          <c:tx>
            <c:strRef>
              <c:f>Лист10!$A$5</c:f>
              <c:strCache>
                <c:ptCount val="1"/>
                <c:pt idx="0">
                  <c:v>МАТЕМ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Лист10!$B$3:$I$3</c:f>
              <c:strCache>
                <c:ptCount val="2"/>
                <c:pt idx="0">
                  <c:v>Усп., %</c:v>
                </c:pt>
                <c:pt idx="1">
                  <c:v>КЗ, %</c:v>
                </c:pt>
              </c:strCache>
            </c:strRef>
          </c:cat>
          <c:val>
            <c:numRef>
              <c:f>Лист10!$B$5:$I$5</c:f>
              <c:numCache>
                <c:formatCode>General</c:formatCode>
                <c:ptCount val="2"/>
                <c:pt idx="0">
                  <c:v>100</c:v>
                </c:pt>
                <c:pt idx="1">
                  <c:v>83.09</c:v>
                </c:pt>
              </c:numCache>
            </c:numRef>
          </c:val>
        </c:ser>
        <c:ser>
          <c:idx val="2"/>
          <c:order val="2"/>
          <c:tx>
            <c:strRef>
              <c:f>Лист10!$A$6</c:f>
              <c:strCache>
                <c:ptCount val="1"/>
                <c:pt idx="0">
                  <c:v>ТУВ.ЯЗ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Лист10!$B$3:$I$3</c:f>
              <c:strCache>
                <c:ptCount val="2"/>
                <c:pt idx="0">
                  <c:v>Усп., %</c:v>
                </c:pt>
                <c:pt idx="1">
                  <c:v>КЗ, %</c:v>
                </c:pt>
              </c:strCache>
            </c:strRef>
          </c:cat>
          <c:val>
            <c:numRef>
              <c:f>Лист10!$B$6:$I$6</c:f>
              <c:numCache>
                <c:formatCode>General</c:formatCode>
                <c:ptCount val="2"/>
                <c:pt idx="0">
                  <c:v>100</c:v>
                </c:pt>
                <c:pt idx="1">
                  <c:v>48.52</c:v>
                </c:pt>
              </c:numCache>
            </c:numRef>
          </c:val>
        </c:ser>
        <c:axId val="132914176"/>
        <c:axId val="132924160"/>
      </c:barChart>
      <c:catAx>
        <c:axId val="132914176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924160"/>
        <c:crosses val="autoZero"/>
        <c:auto val="1"/>
        <c:lblAlgn val="ctr"/>
        <c:lblOffset val="100"/>
      </c:catAx>
      <c:valAx>
        <c:axId val="132924160"/>
        <c:scaling>
          <c:orientation val="minMax"/>
        </c:scaling>
        <c:axPos val="b"/>
        <c:majorGridlines/>
        <c:numFmt formatCode="General" sourceLinked="1"/>
        <c:tickLblPos val="nextTo"/>
        <c:crossAx val="132914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70975503062112"/>
          <c:y val="8.8170228721409977E-2"/>
          <c:w val="0.20540135608049029"/>
          <c:h val="0.31770716160479984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Лист11!$A$5</c:f>
              <c:strCache>
                <c:ptCount val="1"/>
                <c:pt idx="0">
                  <c:v>РЯ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Лист11!$B$4:$J$4</c:f>
              <c:strCache>
                <c:ptCount val="2"/>
                <c:pt idx="0">
                  <c:v>Усп., %</c:v>
                </c:pt>
                <c:pt idx="1">
                  <c:v>КЗ, %</c:v>
                </c:pt>
              </c:strCache>
            </c:strRef>
          </c:cat>
          <c:val>
            <c:numRef>
              <c:f>Лист11!$B$5:$J$5</c:f>
              <c:numCache>
                <c:formatCode>General</c:formatCode>
                <c:ptCount val="2"/>
                <c:pt idx="0">
                  <c:v>97.78</c:v>
                </c:pt>
                <c:pt idx="1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Лист11!$A$6</c:f>
              <c:strCache>
                <c:ptCount val="1"/>
                <c:pt idx="0">
                  <c:v>МАТЕМ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Лист11!$B$4:$J$4</c:f>
              <c:strCache>
                <c:ptCount val="2"/>
                <c:pt idx="0">
                  <c:v>Усп., %</c:v>
                </c:pt>
                <c:pt idx="1">
                  <c:v>КЗ, %</c:v>
                </c:pt>
              </c:strCache>
            </c:strRef>
          </c:cat>
          <c:val>
            <c:numRef>
              <c:f>Лист11!$B$6:$J$6</c:f>
              <c:numCache>
                <c:formatCode>General</c:formatCode>
                <c:ptCount val="2"/>
                <c:pt idx="0">
                  <c:v>97.92</c:v>
                </c:pt>
                <c:pt idx="1">
                  <c:v>64.58</c:v>
                </c:pt>
              </c:numCache>
            </c:numRef>
          </c:val>
        </c:ser>
        <c:axId val="132962176"/>
        <c:axId val="132963712"/>
      </c:barChart>
      <c:catAx>
        <c:axId val="132962176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963712"/>
        <c:crosses val="autoZero"/>
        <c:auto val="1"/>
        <c:lblAlgn val="ctr"/>
        <c:lblOffset val="100"/>
      </c:catAx>
      <c:valAx>
        <c:axId val="132963712"/>
        <c:scaling>
          <c:orientation val="minMax"/>
        </c:scaling>
        <c:axPos val="b"/>
        <c:majorGridlines/>
        <c:numFmt formatCode="General" sourceLinked="1"/>
        <c:tickLblPos val="nextTo"/>
        <c:crossAx val="132962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70975503062112"/>
          <c:y val="5.3935549722951295E-2"/>
          <c:w val="0.20540135608049029"/>
          <c:h val="0.19768445610965288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Лист1!$A$4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Лист1!$B$3:$C$3</c:f>
              <c:strCache>
                <c:ptCount val="2"/>
                <c:pt idx="0">
                  <c:v>преодолели порог, %</c:v>
                </c:pt>
                <c:pt idx="1">
                  <c:v>от 61 до 100 б., %</c:v>
                </c:pt>
              </c:strCache>
            </c:strRef>
          </c:cat>
          <c:val>
            <c:numRef>
              <c:f>Лист1!$B$4:$C$4</c:f>
              <c:numCache>
                <c:formatCode>General</c:formatCode>
                <c:ptCount val="2"/>
                <c:pt idx="0">
                  <c:v>88</c:v>
                </c:pt>
                <c:pt idx="1">
                  <c:v>12</c:v>
                </c:pt>
              </c:numCache>
            </c:numRef>
          </c:val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</c:spPr>
          <c:dPt>
            <c:idx val="1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Лист1!$B$3:$C$3</c:f>
              <c:strCache>
                <c:ptCount val="2"/>
                <c:pt idx="0">
                  <c:v>преодолели порог, %</c:v>
                </c:pt>
                <c:pt idx="1">
                  <c:v>от 61 до 100 б., %</c:v>
                </c:pt>
              </c:strCache>
            </c:strRef>
          </c:cat>
          <c:val>
            <c:numRef>
              <c:f>Лист1!$B$5:$C$5</c:f>
              <c:numCache>
                <c:formatCode>General</c:formatCode>
                <c:ptCount val="2"/>
                <c:pt idx="0">
                  <c:v>91</c:v>
                </c:pt>
                <c:pt idx="1">
                  <c:v>10</c:v>
                </c:pt>
              </c:numCache>
            </c:numRef>
          </c:val>
        </c:ser>
        <c:shape val="cylinder"/>
        <c:axId val="133013888"/>
        <c:axId val="133015424"/>
        <c:axId val="0"/>
      </c:bar3DChart>
      <c:catAx>
        <c:axId val="13301388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015424"/>
        <c:crosses val="autoZero"/>
        <c:auto val="1"/>
        <c:lblAlgn val="ctr"/>
        <c:lblOffset val="100"/>
      </c:catAx>
      <c:valAx>
        <c:axId val="133015424"/>
        <c:scaling>
          <c:orientation val="minMax"/>
        </c:scaling>
        <c:axPos val="l"/>
        <c:majorGridlines/>
        <c:numFmt formatCode="General" sourceLinked="1"/>
        <c:tickLblPos val="nextTo"/>
        <c:crossAx val="133013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401531058617826"/>
          <c:y val="0.18356517935258093"/>
          <c:w val="0.13320691163604551"/>
          <c:h val="0.19768445610965288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Лист4!$A$7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Лист4!$B$6:$C$6</c:f>
              <c:strCache>
                <c:ptCount val="2"/>
                <c:pt idx="0">
                  <c:v>преодолели порог, %</c:v>
                </c:pt>
                <c:pt idx="1">
                  <c:v>от 61 до 100 б., %</c:v>
                </c:pt>
              </c:strCache>
            </c:strRef>
          </c:cat>
          <c:val>
            <c:numRef>
              <c:f>Лист4!$B$7:$C$7</c:f>
              <c:numCache>
                <c:formatCode>General</c:formatCode>
                <c:ptCount val="2"/>
                <c:pt idx="0">
                  <c:v>48</c:v>
                </c:pt>
                <c:pt idx="1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Лист4!$A$8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Лист4!$B$6:$C$6</c:f>
              <c:strCache>
                <c:ptCount val="2"/>
                <c:pt idx="0">
                  <c:v>преодолели порог, %</c:v>
                </c:pt>
                <c:pt idx="1">
                  <c:v>от 61 до 100 б., %</c:v>
                </c:pt>
              </c:strCache>
            </c:strRef>
          </c:cat>
          <c:val>
            <c:numRef>
              <c:f>Лист4!$B$8:$C$8</c:f>
              <c:numCache>
                <c:formatCode>General</c:formatCode>
                <c:ptCount val="2"/>
                <c:pt idx="0">
                  <c:v>64</c:v>
                </c:pt>
                <c:pt idx="1">
                  <c:v>9</c:v>
                </c:pt>
              </c:numCache>
            </c:numRef>
          </c:val>
        </c:ser>
        <c:shape val="cylinder"/>
        <c:axId val="133141248"/>
        <c:axId val="133142784"/>
        <c:axId val="0"/>
      </c:bar3DChart>
      <c:catAx>
        <c:axId val="13314124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142784"/>
        <c:crosses val="autoZero"/>
        <c:auto val="1"/>
        <c:lblAlgn val="ctr"/>
        <c:lblOffset val="100"/>
      </c:catAx>
      <c:valAx>
        <c:axId val="133142784"/>
        <c:scaling>
          <c:orientation val="minMax"/>
        </c:scaling>
        <c:axPos val="l"/>
        <c:majorGridlines/>
        <c:numFmt formatCode="General" sourceLinked="1"/>
        <c:tickLblPos val="nextTo"/>
        <c:crossAx val="133141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105060346248202"/>
          <c:y val="0.13909925001011025"/>
          <c:w val="0.17854866091774396"/>
          <c:h val="0.27736016623583615"/>
        </c:manualLayout>
      </c:layout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Лист5!$A$8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Лист5!$B$7:$C$7</c:f>
              <c:strCache>
                <c:ptCount val="2"/>
                <c:pt idx="0">
                  <c:v>преодолели порог, %</c:v>
                </c:pt>
                <c:pt idx="1">
                  <c:v>от 61 до 100 б., %</c:v>
                </c:pt>
              </c:strCache>
            </c:strRef>
          </c:cat>
          <c:val>
            <c:numRef>
              <c:f>Лист5!$B$8:$C$8</c:f>
              <c:numCache>
                <c:formatCode>General</c:formatCode>
                <c:ptCount val="2"/>
                <c:pt idx="0">
                  <c:v>53</c:v>
                </c:pt>
                <c:pt idx="1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Лист5!$A$9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Лист5!$B$7:$C$7</c:f>
              <c:strCache>
                <c:ptCount val="2"/>
                <c:pt idx="0">
                  <c:v>преодолели порог, %</c:v>
                </c:pt>
                <c:pt idx="1">
                  <c:v>от 61 до 100 б., %</c:v>
                </c:pt>
              </c:strCache>
            </c:strRef>
          </c:cat>
          <c:val>
            <c:numRef>
              <c:f>Лист5!$B$9:$C$9</c:f>
              <c:numCache>
                <c:formatCode>General</c:formatCode>
                <c:ptCount val="2"/>
                <c:pt idx="0">
                  <c:v>49</c:v>
                </c:pt>
                <c:pt idx="1">
                  <c:v>9</c:v>
                </c:pt>
              </c:numCache>
            </c:numRef>
          </c:val>
        </c:ser>
        <c:shape val="cylinder"/>
        <c:axId val="133218688"/>
        <c:axId val="133220224"/>
        <c:axId val="0"/>
      </c:bar3DChart>
      <c:catAx>
        <c:axId val="13321868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220224"/>
        <c:crosses val="autoZero"/>
        <c:auto val="1"/>
        <c:lblAlgn val="ctr"/>
        <c:lblOffset val="100"/>
      </c:catAx>
      <c:valAx>
        <c:axId val="133220224"/>
        <c:scaling>
          <c:orientation val="minMax"/>
        </c:scaling>
        <c:axPos val="l"/>
        <c:majorGridlines/>
        <c:numFmt formatCode="General" sourceLinked="1"/>
        <c:tickLblPos val="nextTo"/>
        <c:crossAx val="133218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23753280839894"/>
          <c:y val="0.10486147564887723"/>
          <c:w val="0.18042913385826825"/>
          <c:h val="0.24406082744903759"/>
        </c:manualLayout>
      </c:layout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10 классы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Лист1!$A$2:$A$21</c:f>
              <c:strCache>
                <c:ptCount val="19"/>
                <c:pt idx="0">
                  <c:v>в1</c:v>
                </c:pt>
                <c:pt idx="1">
                  <c:v>в2</c:v>
                </c:pt>
                <c:pt idx="2">
                  <c:v>в3</c:v>
                </c:pt>
                <c:pt idx="3">
                  <c:v>в4</c:v>
                </c:pt>
                <c:pt idx="4">
                  <c:v>в5</c:v>
                </c:pt>
                <c:pt idx="5">
                  <c:v>в6</c:v>
                </c:pt>
                <c:pt idx="6">
                  <c:v>в7</c:v>
                </c:pt>
                <c:pt idx="7">
                  <c:v>в8</c:v>
                </c:pt>
                <c:pt idx="8">
                  <c:v>в9</c:v>
                </c:pt>
                <c:pt idx="9">
                  <c:v>в10</c:v>
                </c:pt>
                <c:pt idx="10">
                  <c:v>в11</c:v>
                </c:pt>
                <c:pt idx="11">
                  <c:v>в12</c:v>
                </c:pt>
                <c:pt idx="12">
                  <c:v>в13</c:v>
                </c:pt>
                <c:pt idx="13">
                  <c:v>в14</c:v>
                </c:pt>
                <c:pt idx="14">
                  <c:v>в15</c:v>
                </c:pt>
                <c:pt idx="15">
                  <c:v>в16</c:v>
                </c:pt>
                <c:pt idx="16">
                  <c:v>в17</c:v>
                </c:pt>
                <c:pt idx="17">
                  <c:v>в18</c:v>
                </c:pt>
                <c:pt idx="18">
                  <c:v>в19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10</c:v>
                </c:pt>
                <c:pt idx="1">
                  <c:v>6</c:v>
                </c:pt>
                <c:pt idx="2">
                  <c:v>29</c:v>
                </c:pt>
                <c:pt idx="3">
                  <c:v>11</c:v>
                </c:pt>
                <c:pt idx="4">
                  <c:v>0</c:v>
                </c:pt>
                <c:pt idx="5">
                  <c:v>0</c:v>
                </c:pt>
                <c:pt idx="6">
                  <c:v>6</c:v>
                </c:pt>
                <c:pt idx="7">
                  <c:v>0</c:v>
                </c:pt>
                <c:pt idx="8">
                  <c:v>0</c:v>
                </c:pt>
                <c:pt idx="9">
                  <c:v>6</c:v>
                </c:pt>
                <c:pt idx="10">
                  <c:v>3</c:v>
                </c:pt>
                <c:pt idx="11">
                  <c:v>6</c:v>
                </c:pt>
                <c:pt idx="12">
                  <c:v>44</c:v>
                </c:pt>
                <c:pt idx="13">
                  <c:v>1</c:v>
                </c:pt>
                <c:pt idx="14">
                  <c:v>1</c:v>
                </c:pt>
                <c:pt idx="15">
                  <c:v>14</c:v>
                </c:pt>
                <c:pt idx="16">
                  <c:v>6</c:v>
                </c:pt>
                <c:pt idx="17">
                  <c:v>4</c:v>
                </c:pt>
                <c:pt idx="18">
                  <c:v>89</c:v>
                </c:pt>
                <c:pt idx="19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классы</c:v>
                </c:pt>
              </c:strCache>
            </c:strRef>
          </c:tx>
          <c:dLbls>
            <c:dLbl>
              <c:idx val="18"/>
              <c:layout/>
              <c:showVal val="1"/>
            </c:dLbl>
            <c:delete val="1"/>
          </c:dLbls>
          <c:cat>
            <c:strRef>
              <c:f>Лист1!$A$2:$A$21</c:f>
              <c:strCache>
                <c:ptCount val="19"/>
                <c:pt idx="0">
                  <c:v>в1</c:v>
                </c:pt>
                <c:pt idx="1">
                  <c:v>в2</c:v>
                </c:pt>
                <c:pt idx="2">
                  <c:v>в3</c:v>
                </c:pt>
                <c:pt idx="3">
                  <c:v>в4</c:v>
                </c:pt>
                <c:pt idx="4">
                  <c:v>в5</c:v>
                </c:pt>
                <c:pt idx="5">
                  <c:v>в6</c:v>
                </c:pt>
                <c:pt idx="6">
                  <c:v>в7</c:v>
                </c:pt>
                <c:pt idx="7">
                  <c:v>в8</c:v>
                </c:pt>
                <c:pt idx="8">
                  <c:v>в9</c:v>
                </c:pt>
                <c:pt idx="9">
                  <c:v>в10</c:v>
                </c:pt>
                <c:pt idx="10">
                  <c:v>в11</c:v>
                </c:pt>
                <c:pt idx="11">
                  <c:v>в12</c:v>
                </c:pt>
                <c:pt idx="12">
                  <c:v>в13</c:v>
                </c:pt>
                <c:pt idx="13">
                  <c:v>в14</c:v>
                </c:pt>
                <c:pt idx="14">
                  <c:v>в15</c:v>
                </c:pt>
                <c:pt idx="15">
                  <c:v>в16</c:v>
                </c:pt>
                <c:pt idx="16">
                  <c:v>в17</c:v>
                </c:pt>
                <c:pt idx="17">
                  <c:v>в18</c:v>
                </c:pt>
                <c:pt idx="18">
                  <c:v>в19</c:v>
                </c:pt>
              </c:strCache>
            </c:strRef>
          </c:cat>
          <c:val>
            <c:numRef>
              <c:f>Лист1!$C$2:$C$21</c:f>
              <c:numCache>
                <c:formatCode>General</c:formatCode>
                <c:ptCount val="20"/>
                <c:pt idx="0">
                  <c:v>8</c:v>
                </c:pt>
                <c:pt idx="1">
                  <c:v>5</c:v>
                </c:pt>
                <c:pt idx="2">
                  <c:v>19</c:v>
                </c:pt>
                <c:pt idx="3">
                  <c:v>10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10</c:v>
                </c:pt>
                <c:pt idx="10">
                  <c:v>3</c:v>
                </c:pt>
                <c:pt idx="11">
                  <c:v>5</c:v>
                </c:pt>
                <c:pt idx="12">
                  <c:v>36</c:v>
                </c:pt>
                <c:pt idx="13">
                  <c:v>1</c:v>
                </c:pt>
                <c:pt idx="14">
                  <c:v>1</c:v>
                </c:pt>
                <c:pt idx="15">
                  <c:v>13</c:v>
                </c:pt>
                <c:pt idx="16">
                  <c:v>7</c:v>
                </c:pt>
                <c:pt idx="17">
                  <c:v>3</c:v>
                </c:pt>
                <c:pt idx="18">
                  <c:v>77</c:v>
                </c:pt>
              </c:numCache>
            </c:numRef>
          </c:val>
        </c:ser>
        <c:axId val="190805120"/>
        <c:axId val="190813312"/>
      </c:barChart>
      <c:catAx>
        <c:axId val="19080512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90813312"/>
        <c:crosses val="autoZero"/>
        <c:auto val="1"/>
        <c:lblAlgn val="ctr"/>
        <c:lblOffset val="100"/>
      </c:catAx>
      <c:valAx>
        <c:axId val="190813312"/>
        <c:scaling>
          <c:orientation val="minMax"/>
        </c:scaling>
        <c:axPos val="l"/>
        <c:majorGridlines/>
        <c:numFmt formatCode="General" sourceLinked="1"/>
        <c:tickLblPos val="nextTo"/>
        <c:crossAx val="1908051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chemeClr val="accent3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Lbls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Лист6!$A$31:$A$34</c:f>
              <c:strCache>
                <c:ptCount val="4"/>
                <c:pt idx="0">
                  <c:v>сельские</c:v>
                </c:pt>
                <c:pt idx="1">
                  <c:v>городские</c:v>
                </c:pt>
                <c:pt idx="2">
                  <c:v>республ.</c:v>
                </c:pt>
                <c:pt idx="3">
                  <c:v>федер.</c:v>
                </c:pt>
              </c:strCache>
            </c:strRef>
          </c:cat>
          <c:val>
            <c:numRef>
              <c:f>Лист6!$B$31:$B$34</c:f>
              <c:numCache>
                <c:formatCode>General</c:formatCode>
                <c:ptCount val="4"/>
                <c:pt idx="0">
                  <c:v>104</c:v>
                </c:pt>
                <c:pt idx="1">
                  <c:v>28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doughnutChart>
        <c:varyColors val="1"/>
        <c:ser>
          <c:idx val="0"/>
          <c:order val="0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Lbls>
            <c:dLbl>
              <c:idx val="2"/>
              <c:layout>
                <c:manualLayout>
                  <c:x val="-2.2222222222222202E-2"/>
                  <c:y val="-1.9752948166397589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Лист6!$A$44:$A$47</c:f>
              <c:strCache>
                <c:ptCount val="4"/>
                <c:pt idx="0">
                  <c:v>сельские</c:v>
                </c:pt>
                <c:pt idx="1">
                  <c:v>городские</c:v>
                </c:pt>
                <c:pt idx="2">
                  <c:v>республ.</c:v>
                </c:pt>
                <c:pt idx="3">
                  <c:v>федер.</c:v>
                </c:pt>
              </c:strCache>
            </c:strRef>
          </c:cat>
          <c:val>
            <c:numRef>
              <c:f>Лист6!$B$44:$B$47</c:f>
              <c:numCache>
                <c:formatCode>General</c:formatCode>
                <c:ptCount val="4"/>
                <c:pt idx="0">
                  <c:v>122</c:v>
                </c:pt>
                <c:pt idx="1">
                  <c:v>28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Без аттестатов, кол-во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Лист6!$B$65</c:f>
              <c:strCache>
                <c:ptCount val="1"/>
                <c:pt idx="0">
                  <c:v>без аттестатов</c:v>
                </c:pt>
              </c:strCache>
            </c:strRef>
          </c:tx>
          <c:dPt>
            <c:idx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6"/>
              </a:solidFill>
            </c:spPr>
          </c:dPt>
          <c:dLbls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Лист6!$A$66:$A$67</c:f>
              <c:strCache>
                <c:ptCount val="2"/>
                <c:pt idx="0">
                  <c:v>9 классы</c:v>
                </c:pt>
                <c:pt idx="1">
                  <c:v>11 классы</c:v>
                </c:pt>
              </c:strCache>
            </c:strRef>
          </c:cat>
          <c:val>
            <c:numRef>
              <c:f>Лист6!$B$66:$B$67</c:f>
              <c:numCache>
                <c:formatCode>General</c:formatCode>
                <c:ptCount val="2"/>
                <c:pt idx="0">
                  <c:v>11</c:v>
                </c:pt>
                <c:pt idx="1">
                  <c:v>60</c:v>
                </c:pt>
              </c:numCache>
            </c:numRef>
          </c:val>
        </c:ser>
        <c:axId val="131351296"/>
        <c:axId val="131352832"/>
      </c:barChart>
      <c:catAx>
        <c:axId val="13135129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1352832"/>
        <c:crosses val="autoZero"/>
        <c:auto val="1"/>
        <c:lblAlgn val="ctr"/>
        <c:lblOffset val="100"/>
      </c:catAx>
      <c:valAx>
        <c:axId val="131352832"/>
        <c:scaling>
          <c:orientation val="minMax"/>
        </c:scaling>
        <c:axPos val="l"/>
        <c:majorGridlines/>
        <c:numFmt formatCode="General" sourceLinked="1"/>
        <c:tickLblPos val="nextTo"/>
        <c:crossAx val="131351296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398716195908421"/>
          <c:y val="2.4142492203374829E-2"/>
          <c:w val="0.83458591730354492"/>
          <c:h val="0.90456941165247673"/>
        </c:manualLayout>
      </c:layout>
      <c:barChart>
        <c:barDir val="bar"/>
        <c:grouping val="clustered"/>
        <c:ser>
          <c:idx val="0"/>
          <c:order val="0"/>
          <c:tx>
            <c:strRef>
              <c:f>'ОГЭ 3 года'!$D$4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года'!$D$5:$D$15</c:f>
            </c:numRef>
          </c:val>
        </c:ser>
        <c:ser>
          <c:idx val="1"/>
          <c:order val="1"/>
          <c:tx>
            <c:strRef>
              <c:f>'ОГЭ 3 года'!$E$4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года'!$E$5:$E$15</c:f>
              <c:numCache>
                <c:formatCode>0.00</c:formatCode>
                <c:ptCount val="9"/>
                <c:pt idx="0">
                  <c:v>10.191231343283565</c:v>
                </c:pt>
                <c:pt idx="1">
                  <c:v>15.671641791044769</c:v>
                </c:pt>
                <c:pt idx="2">
                  <c:v>36.077425373134325</c:v>
                </c:pt>
                <c:pt idx="3">
                  <c:v>29.221082089552226</c:v>
                </c:pt>
                <c:pt idx="4">
                  <c:v>7.392723880597015</c:v>
                </c:pt>
                <c:pt idx="5">
                  <c:v>31.086753731343254</c:v>
                </c:pt>
                <c:pt idx="6">
                  <c:v>48.111007462686445</c:v>
                </c:pt>
                <c:pt idx="7">
                  <c:v>0.72294776119402981</c:v>
                </c:pt>
                <c:pt idx="8">
                  <c:v>3.6847014925373194</c:v>
                </c:pt>
              </c:numCache>
            </c:numRef>
          </c:val>
        </c:ser>
        <c:ser>
          <c:idx val="2"/>
          <c:order val="2"/>
          <c:tx>
            <c:strRef>
              <c:f>'ОГЭ 3 года'!$F$4</c:f>
              <c:strCache>
                <c:ptCount val="1"/>
              </c:strCache>
            </c:strRef>
          </c:tx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года'!$F$5:$F$15</c:f>
            </c:numRef>
          </c:val>
        </c:ser>
        <c:ser>
          <c:idx val="3"/>
          <c:order val="3"/>
          <c:tx>
            <c:strRef>
              <c:f>'ОГЭ 3 года'!$G$4</c:f>
              <c:strCache>
                <c:ptCount val="1"/>
                <c:pt idx="0">
                  <c:v>2023</c:v>
                </c:pt>
              </c:strCache>
            </c:strRef>
          </c:tx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года'!$G$5:$G$15</c:f>
            </c:numRef>
          </c:val>
        </c:ser>
        <c:ser>
          <c:idx val="4"/>
          <c:order val="4"/>
          <c:tx>
            <c:strRef>
              <c:f>'ОГЭ 3 года'!$H$4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года'!$H$5:$H$15</c:f>
              <c:numCache>
                <c:formatCode>0.00</c:formatCode>
                <c:ptCount val="9"/>
                <c:pt idx="0">
                  <c:v>7.9661931307318889</c:v>
                </c:pt>
                <c:pt idx="1">
                  <c:v>12.317928430138453</c:v>
                </c:pt>
                <c:pt idx="2">
                  <c:v>40.80201402625427</c:v>
                </c:pt>
                <c:pt idx="3">
                  <c:v>25.121381046574356</c:v>
                </c:pt>
                <c:pt idx="4">
                  <c:v>4.5135766948390579</c:v>
                </c:pt>
                <c:pt idx="5">
                  <c:v>38.302463585685963</c:v>
                </c:pt>
                <c:pt idx="6">
                  <c:v>39.525265240064805</c:v>
                </c:pt>
                <c:pt idx="7">
                  <c:v>0.48552418629742916</c:v>
                </c:pt>
                <c:pt idx="8">
                  <c:v>2.8412156087034708</c:v>
                </c:pt>
              </c:numCache>
            </c:numRef>
          </c:val>
        </c:ser>
        <c:ser>
          <c:idx val="5"/>
          <c:order val="5"/>
          <c:tx>
            <c:strRef>
              <c:f>'ОГЭ 3 года'!$I$4</c:f>
              <c:strCache>
                <c:ptCount val="1"/>
              </c:strCache>
            </c:strRef>
          </c:tx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года'!$I$5:$I$15</c:f>
            </c:numRef>
          </c:val>
        </c:ser>
        <c:ser>
          <c:idx val="6"/>
          <c:order val="6"/>
          <c:tx>
            <c:strRef>
              <c:f>'ОГЭ 3 года'!$J$4</c:f>
              <c:strCache>
                <c:ptCount val="1"/>
                <c:pt idx="0">
                  <c:v>2024</c:v>
                </c:pt>
              </c:strCache>
            </c:strRef>
          </c:tx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года'!$J$5:$J$15</c:f>
            </c:numRef>
          </c:val>
        </c:ser>
        <c:ser>
          <c:idx val="7"/>
          <c:order val="7"/>
          <c:tx>
            <c:strRef>
              <c:f>'ОГЭ 3 года'!$K$4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'ОГЭ 3 года'!$B$5:$C$15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Информатика</c:v>
                </c:pt>
                <c:pt idx="3">
                  <c:v>Биология</c:v>
                </c:pt>
                <c:pt idx="4">
                  <c:v>История</c:v>
                </c:pt>
                <c:pt idx="5">
                  <c:v>География</c:v>
                </c:pt>
                <c:pt idx="6">
                  <c:v>Обществознание </c:v>
                </c:pt>
                <c:pt idx="7">
                  <c:v>Литература</c:v>
                </c:pt>
                <c:pt idx="8">
                  <c:v>Английский язык</c:v>
                </c:pt>
              </c:strCache>
            </c:strRef>
          </c:cat>
          <c:val>
            <c:numRef>
              <c:f>'ОГЭ 3 года'!$K$5:$K$15</c:f>
              <c:numCache>
                <c:formatCode>0.00</c:formatCode>
                <c:ptCount val="9"/>
                <c:pt idx="0">
                  <c:v>7.8581363004172387</c:v>
                </c:pt>
                <c:pt idx="1">
                  <c:v>11.735048678720444</c:v>
                </c:pt>
                <c:pt idx="2">
                  <c:v>43.671766342141908</c:v>
                </c:pt>
                <c:pt idx="3">
                  <c:v>24.09596662030598</c:v>
                </c:pt>
                <c:pt idx="4">
                  <c:v>4.1898470097357441</c:v>
                </c:pt>
                <c:pt idx="5">
                  <c:v>37.760778859527164</c:v>
                </c:pt>
                <c:pt idx="6">
                  <c:v>38.908205841446446</c:v>
                </c:pt>
                <c:pt idx="7">
                  <c:v>0.41724617524339358</c:v>
                </c:pt>
                <c:pt idx="8">
                  <c:v>3.0945757997218357</c:v>
                </c:pt>
              </c:numCache>
            </c:numRef>
          </c:val>
        </c:ser>
        <c:axId val="132621056"/>
        <c:axId val="132622592"/>
      </c:barChart>
      <c:catAx>
        <c:axId val="132621056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622592"/>
        <c:crosses val="autoZero"/>
        <c:auto val="1"/>
        <c:lblAlgn val="ctr"/>
        <c:lblOffset val="100"/>
      </c:catAx>
      <c:valAx>
        <c:axId val="132622592"/>
        <c:scaling>
          <c:orientation val="minMax"/>
        </c:scaling>
        <c:axPos val="b"/>
        <c:majorGridlines/>
        <c:numFmt formatCode="0.00" sourceLinked="1"/>
        <c:tickLblPos val="nextTo"/>
        <c:crossAx val="132621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13998938916929"/>
          <c:y val="2.5240051029313555E-2"/>
          <c:w val="0.13068478266653927"/>
          <c:h val="0.15501242724849232"/>
        </c:manualLayout>
      </c:layout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'егэ 3 года'!$B$4</c:f>
              <c:strCache>
                <c:ptCount val="1"/>
                <c:pt idx="0">
                  <c:v>чел.</c:v>
                </c:pt>
              </c:strCache>
            </c:strRef>
          </c:tx>
          <c:cat>
            <c:strRef>
              <c:f>'егэ 3 года'!$A$5:$A$14</c:f>
              <c:strCache>
                <c:ptCount val="10"/>
                <c:pt idx="0">
                  <c:v>Обществ.</c:v>
                </c:pt>
                <c:pt idx="1">
                  <c:v>МатемП</c:v>
                </c:pt>
                <c:pt idx="2">
                  <c:v>Химия</c:v>
                </c:pt>
                <c:pt idx="3">
                  <c:v>Информ.</c:v>
                </c:pt>
                <c:pt idx="4">
                  <c:v>Физика</c:v>
                </c:pt>
                <c:pt idx="5">
                  <c:v>География</c:v>
                </c:pt>
                <c:pt idx="6">
                  <c:v>Литерат.</c:v>
                </c:pt>
                <c:pt idx="7">
                  <c:v>Англ.яз.</c:v>
                </c:pt>
                <c:pt idx="8">
                  <c:v>Биол.</c:v>
                </c:pt>
                <c:pt idx="9">
                  <c:v>Истор.</c:v>
                </c:pt>
              </c:strCache>
            </c:strRef>
          </c:cat>
          <c:val>
            <c:numRef>
              <c:f>'егэ 3 года'!$B$5:$B$14</c:f>
            </c:numRef>
          </c:val>
        </c:ser>
        <c:ser>
          <c:idx val="1"/>
          <c:order val="1"/>
          <c:tx>
            <c:strRef>
              <c:f>'егэ 3 года'!$C$4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'егэ 3 года'!$A$5:$A$14</c:f>
              <c:strCache>
                <c:ptCount val="10"/>
                <c:pt idx="0">
                  <c:v>Обществ.</c:v>
                </c:pt>
                <c:pt idx="1">
                  <c:v>МатемП</c:v>
                </c:pt>
                <c:pt idx="2">
                  <c:v>Химия</c:v>
                </c:pt>
                <c:pt idx="3">
                  <c:v>Информ.</c:v>
                </c:pt>
                <c:pt idx="4">
                  <c:v>Физика</c:v>
                </c:pt>
                <c:pt idx="5">
                  <c:v>География</c:v>
                </c:pt>
                <c:pt idx="6">
                  <c:v>Литерат.</c:v>
                </c:pt>
                <c:pt idx="7">
                  <c:v>Англ.яз.</c:v>
                </c:pt>
                <c:pt idx="8">
                  <c:v>Биол.</c:v>
                </c:pt>
                <c:pt idx="9">
                  <c:v>Истор.</c:v>
                </c:pt>
              </c:strCache>
            </c:strRef>
          </c:cat>
          <c:val>
            <c:numRef>
              <c:f>'егэ 3 года'!$C$5:$C$14</c:f>
              <c:numCache>
                <c:formatCode>General</c:formatCode>
                <c:ptCount val="10"/>
                <c:pt idx="0">
                  <c:v>39.910000000000004</c:v>
                </c:pt>
                <c:pt idx="1">
                  <c:v>25.21</c:v>
                </c:pt>
                <c:pt idx="2">
                  <c:v>18.55</c:v>
                </c:pt>
                <c:pt idx="3">
                  <c:v>10.65</c:v>
                </c:pt>
                <c:pt idx="4">
                  <c:v>12.01</c:v>
                </c:pt>
                <c:pt idx="5">
                  <c:v>2.38</c:v>
                </c:pt>
                <c:pt idx="6">
                  <c:v>1.58</c:v>
                </c:pt>
                <c:pt idx="7">
                  <c:v>5.07</c:v>
                </c:pt>
                <c:pt idx="8">
                  <c:v>23.19</c:v>
                </c:pt>
                <c:pt idx="9">
                  <c:v>17.71</c:v>
                </c:pt>
              </c:numCache>
            </c:numRef>
          </c:val>
        </c:ser>
        <c:ser>
          <c:idx val="2"/>
          <c:order val="2"/>
          <c:tx>
            <c:strRef>
              <c:f>'егэ 3 года'!$D$4</c:f>
              <c:strCache>
                <c:ptCount val="1"/>
                <c:pt idx="0">
                  <c:v>чел.</c:v>
                </c:pt>
              </c:strCache>
            </c:strRef>
          </c:tx>
          <c:cat>
            <c:strRef>
              <c:f>'егэ 3 года'!$A$5:$A$14</c:f>
              <c:strCache>
                <c:ptCount val="10"/>
                <c:pt idx="0">
                  <c:v>Обществ.</c:v>
                </c:pt>
                <c:pt idx="1">
                  <c:v>МатемП</c:v>
                </c:pt>
                <c:pt idx="2">
                  <c:v>Химия</c:v>
                </c:pt>
                <c:pt idx="3">
                  <c:v>Информ.</c:v>
                </c:pt>
                <c:pt idx="4">
                  <c:v>Физика</c:v>
                </c:pt>
                <c:pt idx="5">
                  <c:v>География</c:v>
                </c:pt>
                <c:pt idx="6">
                  <c:v>Литерат.</c:v>
                </c:pt>
                <c:pt idx="7">
                  <c:v>Англ.яз.</c:v>
                </c:pt>
                <c:pt idx="8">
                  <c:v>Биол.</c:v>
                </c:pt>
                <c:pt idx="9">
                  <c:v>Истор.</c:v>
                </c:pt>
              </c:strCache>
            </c:strRef>
          </c:cat>
          <c:val>
            <c:numRef>
              <c:f>'егэ 3 года'!$D$5:$D$14</c:f>
            </c:numRef>
          </c:val>
        </c:ser>
        <c:ser>
          <c:idx val="3"/>
          <c:order val="3"/>
          <c:tx>
            <c:strRef>
              <c:f>'егэ 3 года'!$E$4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'егэ 3 года'!$A$5:$A$14</c:f>
              <c:strCache>
                <c:ptCount val="10"/>
                <c:pt idx="0">
                  <c:v>Обществ.</c:v>
                </c:pt>
                <c:pt idx="1">
                  <c:v>МатемП</c:v>
                </c:pt>
                <c:pt idx="2">
                  <c:v>Химия</c:v>
                </c:pt>
                <c:pt idx="3">
                  <c:v>Информ.</c:v>
                </c:pt>
                <c:pt idx="4">
                  <c:v>Физика</c:v>
                </c:pt>
                <c:pt idx="5">
                  <c:v>География</c:v>
                </c:pt>
                <c:pt idx="6">
                  <c:v>Литерат.</c:v>
                </c:pt>
                <c:pt idx="7">
                  <c:v>Англ.яз.</c:v>
                </c:pt>
                <c:pt idx="8">
                  <c:v>Биол.</c:v>
                </c:pt>
                <c:pt idx="9">
                  <c:v>Истор.</c:v>
                </c:pt>
              </c:strCache>
            </c:strRef>
          </c:cat>
          <c:val>
            <c:numRef>
              <c:f>'егэ 3 года'!$E$5:$E$14</c:f>
              <c:numCache>
                <c:formatCode>General</c:formatCode>
                <c:ptCount val="10"/>
                <c:pt idx="0">
                  <c:v>49.1</c:v>
                </c:pt>
                <c:pt idx="1">
                  <c:v>30</c:v>
                </c:pt>
                <c:pt idx="2">
                  <c:v>23.2</c:v>
                </c:pt>
                <c:pt idx="3">
                  <c:v>12.5</c:v>
                </c:pt>
                <c:pt idx="4">
                  <c:v>12.4</c:v>
                </c:pt>
                <c:pt idx="5">
                  <c:v>4</c:v>
                </c:pt>
                <c:pt idx="6">
                  <c:v>1.8</c:v>
                </c:pt>
                <c:pt idx="7">
                  <c:v>6.2</c:v>
                </c:pt>
                <c:pt idx="8">
                  <c:v>29.1</c:v>
                </c:pt>
                <c:pt idx="9">
                  <c:v>21.6</c:v>
                </c:pt>
              </c:numCache>
            </c:numRef>
          </c:val>
        </c:ser>
        <c:ser>
          <c:idx val="4"/>
          <c:order val="4"/>
          <c:tx>
            <c:strRef>
              <c:f>'егэ 3 года'!$F$4</c:f>
              <c:strCache>
                <c:ptCount val="1"/>
                <c:pt idx="0">
                  <c:v>чел.</c:v>
                </c:pt>
              </c:strCache>
            </c:strRef>
          </c:tx>
          <c:cat>
            <c:strRef>
              <c:f>'егэ 3 года'!$A$5:$A$14</c:f>
              <c:strCache>
                <c:ptCount val="10"/>
                <c:pt idx="0">
                  <c:v>Обществ.</c:v>
                </c:pt>
                <c:pt idx="1">
                  <c:v>МатемП</c:v>
                </c:pt>
                <c:pt idx="2">
                  <c:v>Химия</c:v>
                </c:pt>
                <c:pt idx="3">
                  <c:v>Информ.</c:v>
                </c:pt>
                <c:pt idx="4">
                  <c:v>Физика</c:v>
                </c:pt>
                <c:pt idx="5">
                  <c:v>География</c:v>
                </c:pt>
                <c:pt idx="6">
                  <c:v>Литерат.</c:v>
                </c:pt>
                <c:pt idx="7">
                  <c:v>Англ.яз.</c:v>
                </c:pt>
                <c:pt idx="8">
                  <c:v>Биол.</c:v>
                </c:pt>
                <c:pt idx="9">
                  <c:v>Истор.</c:v>
                </c:pt>
              </c:strCache>
            </c:strRef>
          </c:cat>
          <c:val>
            <c:numRef>
              <c:f>'егэ 3 года'!$F$5:$F$14</c:f>
            </c:numRef>
          </c:val>
        </c:ser>
        <c:ser>
          <c:idx val="5"/>
          <c:order val="5"/>
          <c:tx>
            <c:strRef>
              <c:f>'егэ 3 года'!$G$4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'егэ 3 года'!$A$5:$A$14</c:f>
              <c:strCache>
                <c:ptCount val="10"/>
                <c:pt idx="0">
                  <c:v>Обществ.</c:v>
                </c:pt>
                <c:pt idx="1">
                  <c:v>МатемП</c:v>
                </c:pt>
                <c:pt idx="2">
                  <c:v>Химия</c:v>
                </c:pt>
                <c:pt idx="3">
                  <c:v>Информ.</c:v>
                </c:pt>
                <c:pt idx="4">
                  <c:v>Физика</c:v>
                </c:pt>
                <c:pt idx="5">
                  <c:v>География</c:v>
                </c:pt>
                <c:pt idx="6">
                  <c:v>Литерат.</c:v>
                </c:pt>
                <c:pt idx="7">
                  <c:v>Англ.яз.</c:v>
                </c:pt>
                <c:pt idx="8">
                  <c:v>Биол.</c:v>
                </c:pt>
                <c:pt idx="9">
                  <c:v>Истор.</c:v>
                </c:pt>
              </c:strCache>
            </c:strRef>
          </c:cat>
          <c:val>
            <c:numRef>
              <c:f>'егэ 3 года'!$G$5:$G$14</c:f>
              <c:numCache>
                <c:formatCode>General</c:formatCode>
                <c:ptCount val="10"/>
                <c:pt idx="0">
                  <c:v>46.5</c:v>
                </c:pt>
                <c:pt idx="1">
                  <c:v>25.7</c:v>
                </c:pt>
                <c:pt idx="2">
                  <c:v>24.9</c:v>
                </c:pt>
                <c:pt idx="3">
                  <c:v>12.5</c:v>
                </c:pt>
                <c:pt idx="4">
                  <c:v>8.5</c:v>
                </c:pt>
                <c:pt idx="5">
                  <c:v>4.4000000000000004</c:v>
                </c:pt>
                <c:pt idx="6">
                  <c:v>2.6</c:v>
                </c:pt>
                <c:pt idx="7">
                  <c:v>6.2</c:v>
                </c:pt>
                <c:pt idx="8">
                  <c:v>30.2</c:v>
                </c:pt>
                <c:pt idx="9">
                  <c:v>19.399999999999999</c:v>
                </c:pt>
              </c:numCache>
            </c:numRef>
          </c:val>
        </c:ser>
        <c:axId val="132520960"/>
        <c:axId val="132535040"/>
      </c:barChart>
      <c:catAx>
        <c:axId val="132520960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535040"/>
        <c:crosses val="autoZero"/>
        <c:auto val="1"/>
        <c:lblAlgn val="ctr"/>
        <c:lblOffset val="100"/>
      </c:catAx>
      <c:valAx>
        <c:axId val="132535040"/>
        <c:scaling>
          <c:orientation val="minMax"/>
        </c:scaling>
        <c:axPos val="b"/>
        <c:majorGridlines/>
        <c:numFmt formatCode="General" sourceLinked="1"/>
        <c:tickLblPos val="nextTo"/>
        <c:crossAx val="132520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398808950714443"/>
          <c:y val="2.6071647150171171E-2"/>
          <c:w val="0.13722252077359917"/>
          <c:h val="0.17374116743172208"/>
        </c:manualLayout>
      </c:layout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7626806484684462E-2"/>
          <c:y val="5.1400554097404488E-2"/>
          <c:w val="0.82713057083076558"/>
          <c:h val="0.85542521720466325"/>
        </c:manualLayout>
      </c:layout>
      <c:barChart>
        <c:barDir val="col"/>
        <c:grouping val="clustered"/>
        <c:ser>
          <c:idx val="0"/>
          <c:order val="0"/>
          <c:tx>
            <c:strRef>
              <c:f>Лист9!$B$4</c:f>
              <c:strCache>
                <c:ptCount val="1"/>
                <c:pt idx="0">
                  <c:v>Осн. день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Лист9!$A$5:$A$15</c:f>
              <c:strCache>
                <c:ptCount val="11"/>
                <c:pt idx="0">
                  <c:v>РЯ</c:v>
                </c:pt>
                <c:pt idx="1">
                  <c:v>МАТ</c:v>
                </c:pt>
                <c:pt idx="2">
                  <c:v>ИНФ</c:v>
                </c:pt>
                <c:pt idx="3">
                  <c:v>ОБЩ</c:v>
                </c:pt>
                <c:pt idx="4">
                  <c:v>ГЕО</c:v>
                </c:pt>
                <c:pt idx="5">
                  <c:v>БИО</c:v>
                </c:pt>
                <c:pt idx="6">
                  <c:v>ХИМ</c:v>
                </c:pt>
                <c:pt idx="7">
                  <c:v>ФИЗ</c:v>
                </c:pt>
                <c:pt idx="8">
                  <c:v>ИСТ</c:v>
                </c:pt>
                <c:pt idx="9">
                  <c:v>АЯ</c:v>
                </c:pt>
                <c:pt idx="10">
                  <c:v>ЛИТ</c:v>
                </c:pt>
              </c:strCache>
            </c:strRef>
          </c:cat>
          <c:val>
            <c:numRef>
              <c:f>Лист9!$B$5:$B$15</c:f>
              <c:numCache>
                <c:formatCode>General</c:formatCode>
                <c:ptCount val="11"/>
                <c:pt idx="0">
                  <c:v>3.4499999999999997</c:v>
                </c:pt>
                <c:pt idx="1">
                  <c:v>3.01</c:v>
                </c:pt>
                <c:pt idx="2">
                  <c:v>3.15</c:v>
                </c:pt>
                <c:pt idx="3">
                  <c:v>3.11</c:v>
                </c:pt>
                <c:pt idx="4">
                  <c:v>3.09</c:v>
                </c:pt>
                <c:pt idx="5">
                  <c:v>3.36</c:v>
                </c:pt>
                <c:pt idx="6">
                  <c:v>3.4699999999999998</c:v>
                </c:pt>
                <c:pt idx="7">
                  <c:v>3.36</c:v>
                </c:pt>
                <c:pt idx="8">
                  <c:v>3.11</c:v>
                </c:pt>
                <c:pt idx="9">
                  <c:v>3.68</c:v>
                </c:pt>
                <c:pt idx="10">
                  <c:v>3.63</c:v>
                </c:pt>
              </c:numCache>
            </c:numRef>
          </c:val>
        </c:ser>
        <c:ser>
          <c:idx val="1"/>
          <c:order val="1"/>
          <c:tx>
            <c:strRef>
              <c:f>Лист9!$C$4</c:f>
              <c:strCache>
                <c:ptCount val="1"/>
                <c:pt idx="0">
                  <c:v>доп.период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Лист9!$A$5:$A$15</c:f>
              <c:strCache>
                <c:ptCount val="11"/>
                <c:pt idx="0">
                  <c:v>РЯ</c:v>
                </c:pt>
                <c:pt idx="1">
                  <c:v>МАТ</c:v>
                </c:pt>
                <c:pt idx="2">
                  <c:v>ИНФ</c:v>
                </c:pt>
                <c:pt idx="3">
                  <c:v>ОБЩ</c:v>
                </c:pt>
                <c:pt idx="4">
                  <c:v>ГЕО</c:v>
                </c:pt>
                <c:pt idx="5">
                  <c:v>БИО</c:v>
                </c:pt>
                <c:pt idx="6">
                  <c:v>ХИМ</c:v>
                </c:pt>
                <c:pt idx="7">
                  <c:v>ФИЗ</c:v>
                </c:pt>
                <c:pt idx="8">
                  <c:v>ИСТ</c:v>
                </c:pt>
                <c:pt idx="9">
                  <c:v>АЯ</c:v>
                </c:pt>
                <c:pt idx="10">
                  <c:v>ЛИТ</c:v>
                </c:pt>
              </c:strCache>
            </c:strRef>
          </c:cat>
          <c:val>
            <c:numRef>
              <c:f>Лист9!$C$5:$C$15</c:f>
              <c:numCache>
                <c:formatCode>General</c:formatCode>
                <c:ptCount val="11"/>
                <c:pt idx="0">
                  <c:v>3.59</c:v>
                </c:pt>
                <c:pt idx="1">
                  <c:v>3.4699999999999998</c:v>
                </c:pt>
                <c:pt idx="2">
                  <c:v>3.3499999999999988</c:v>
                </c:pt>
                <c:pt idx="3">
                  <c:v>3.3499999999999988</c:v>
                </c:pt>
                <c:pt idx="4">
                  <c:v>3.4899999999999998</c:v>
                </c:pt>
                <c:pt idx="5">
                  <c:v>3.48</c:v>
                </c:pt>
                <c:pt idx="6">
                  <c:v>3.65</c:v>
                </c:pt>
                <c:pt idx="7">
                  <c:v>3.4699999999999998</c:v>
                </c:pt>
                <c:pt idx="8">
                  <c:v>3.4299999999999997</c:v>
                </c:pt>
                <c:pt idx="9">
                  <c:v>3.86</c:v>
                </c:pt>
                <c:pt idx="10">
                  <c:v>3.88</c:v>
                </c:pt>
              </c:numCache>
            </c:numRef>
          </c:val>
        </c:ser>
        <c:axId val="132573056"/>
        <c:axId val="132574592"/>
      </c:barChart>
      <c:catAx>
        <c:axId val="13257305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574592"/>
        <c:crosses val="autoZero"/>
        <c:auto val="1"/>
        <c:lblAlgn val="ctr"/>
        <c:lblOffset val="100"/>
      </c:catAx>
      <c:valAx>
        <c:axId val="132574592"/>
        <c:scaling>
          <c:orientation val="minMax"/>
        </c:scaling>
        <c:axPos val="l"/>
        <c:majorGridlines/>
        <c:numFmt formatCode="General" sourceLinked="1"/>
        <c:tickLblPos val="nextTo"/>
        <c:crossAx val="132573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180538912665108"/>
          <c:y val="5.3935549722951295E-2"/>
          <c:w val="0.10768940483327274"/>
          <c:h val="0.45694371536891232"/>
        </c:manualLayout>
      </c:layout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5.1289002209431896E-2"/>
          <c:y val="2.7413436981874009E-2"/>
          <c:w val="0.91599356039474333"/>
          <c:h val="0.89238745485595805"/>
        </c:manualLayout>
      </c:layout>
      <c:barChart>
        <c:barDir val="col"/>
        <c:grouping val="clustered"/>
        <c:ser>
          <c:idx val="0"/>
          <c:order val="0"/>
          <c:tx>
            <c:strRef>
              <c:f>Лист9!$B$36</c:f>
              <c:strCache>
                <c:ptCount val="1"/>
                <c:pt idx="0">
                  <c:v>Осн. день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Лист9!$A$37:$A$47</c:f>
              <c:strCache>
                <c:ptCount val="11"/>
                <c:pt idx="0">
                  <c:v>РЯ</c:v>
                </c:pt>
                <c:pt idx="1">
                  <c:v>МАТ</c:v>
                </c:pt>
                <c:pt idx="2">
                  <c:v>ИНФ</c:v>
                </c:pt>
                <c:pt idx="3">
                  <c:v>ОБЩ</c:v>
                </c:pt>
                <c:pt idx="4">
                  <c:v>ГЕО</c:v>
                </c:pt>
                <c:pt idx="5">
                  <c:v>БИО</c:v>
                </c:pt>
                <c:pt idx="6">
                  <c:v>ХИМ</c:v>
                </c:pt>
                <c:pt idx="7">
                  <c:v>ФИЗ</c:v>
                </c:pt>
                <c:pt idx="8">
                  <c:v>ИСТ</c:v>
                </c:pt>
                <c:pt idx="9">
                  <c:v>АЯ</c:v>
                </c:pt>
                <c:pt idx="10">
                  <c:v>ЛИТ</c:v>
                </c:pt>
              </c:strCache>
            </c:strRef>
          </c:cat>
          <c:val>
            <c:numRef>
              <c:f>Лист9!$B$37:$B$47</c:f>
              <c:numCache>
                <c:formatCode>General</c:formatCode>
                <c:ptCount val="11"/>
                <c:pt idx="0">
                  <c:v>90.23</c:v>
                </c:pt>
                <c:pt idx="1">
                  <c:v>67.319999999999993</c:v>
                </c:pt>
                <c:pt idx="2">
                  <c:v>84.2</c:v>
                </c:pt>
                <c:pt idx="3">
                  <c:v>80.790000000000006</c:v>
                </c:pt>
                <c:pt idx="4">
                  <c:v>74.36</c:v>
                </c:pt>
                <c:pt idx="5">
                  <c:v>90.910000000000025</c:v>
                </c:pt>
                <c:pt idx="6">
                  <c:v>85.19</c:v>
                </c:pt>
                <c:pt idx="7">
                  <c:v>91.59</c:v>
                </c:pt>
                <c:pt idx="8">
                  <c:v>77.59</c:v>
                </c:pt>
                <c:pt idx="9">
                  <c:v>86.52</c:v>
                </c:pt>
                <c:pt idx="10">
                  <c:v>79.169999999999987</c:v>
                </c:pt>
              </c:numCache>
            </c:numRef>
          </c:val>
        </c:ser>
        <c:ser>
          <c:idx val="1"/>
          <c:order val="1"/>
          <c:tx>
            <c:strRef>
              <c:f>Лист9!$C$36</c:f>
              <c:strCache>
                <c:ptCount val="1"/>
                <c:pt idx="0">
                  <c:v> доп.период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Лист9!$A$37:$A$47</c:f>
              <c:strCache>
                <c:ptCount val="11"/>
                <c:pt idx="0">
                  <c:v>РЯ</c:v>
                </c:pt>
                <c:pt idx="1">
                  <c:v>МАТ</c:v>
                </c:pt>
                <c:pt idx="2">
                  <c:v>ИНФ</c:v>
                </c:pt>
                <c:pt idx="3">
                  <c:v>ОБЩ</c:v>
                </c:pt>
                <c:pt idx="4">
                  <c:v>ГЕО</c:v>
                </c:pt>
                <c:pt idx="5">
                  <c:v>БИО</c:v>
                </c:pt>
                <c:pt idx="6">
                  <c:v>ХИМ</c:v>
                </c:pt>
                <c:pt idx="7">
                  <c:v>ФИЗ</c:v>
                </c:pt>
                <c:pt idx="8">
                  <c:v>ИСТ</c:v>
                </c:pt>
                <c:pt idx="9">
                  <c:v>АЯ</c:v>
                </c:pt>
                <c:pt idx="10">
                  <c:v>ЛИТ</c:v>
                </c:pt>
              </c:strCache>
            </c:strRef>
          </c:cat>
          <c:val>
            <c:numRef>
              <c:f>Лист9!$C$37:$C$47</c:f>
              <c:numCache>
                <c:formatCode>General</c:formatCode>
                <c:ptCount val="11"/>
                <c:pt idx="0">
                  <c:v>99.86</c:v>
                </c:pt>
                <c:pt idx="1">
                  <c:v>99.83</c:v>
                </c:pt>
                <c:pt idx="2">
                  <c:v>99.92</c:v>
                </c:pt>
                <c:pt idx="3">
                  <c:v>99.910000000000025</c:v>
                </c:pt>
                <c:pt idx="4">
                  <c:v>99.59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</c:ser>
        <c:axId val="98349824"/>
        <c:axId val="98351360"/>
      </c:barChart>
      <c:catAx>
        <c:axId val="9834982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351360"/>
        <c:crosses val="autoZero"/>
        <c:auto val="1"/>
        <c:lblAlgn val="ctr"/>
        <c:lblOffset val="100"/>
      </c:catAx>
      <c:valAx>
        <c:axId val="98351360"/>
        <c:scaling>
          <c:orientation val="minMax"/>
        </c:scaling>
        <c:axPos val="l"/>
        <c:majorGridlines/>
        <c:numFmt formatCode="General" sourceLinked="1"/>
        <c:tickLblPos val="nextTo"/>
        <c:crossAx val="98349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2239026074574476"/>
          <c:y val="1.8909170656140097E-3"/>
          <c:w val="0.36514510165958908"/>
          <c:h val="0.12708844654727827"/>
        </c:manualLayout>
      </c:layout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3961140218921987E-2"/>
          <c:y val="2.7038034880487831E-2"/>
          <c:w val="0.9483237155784876"/>
          <c:h val="0.89386111084478281"/>
        </c:manualLayout>
      </c:layout>
      <c:barChart>
        <c:barDir val="col"/>
        <c:grouping val="clustered"/>
        <c:ser>
          <c:idx val="0"/>
          <c:order val="0"/>
          <c:tx>
            <c:strRef>
              <c:f>Лист9!$B$50</c:f>
              <c:strCache>
                <c:ptCount val="1"/>
                <c:pt idx="0">
                  <c:v>Осн. день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Лист9!$A$51:$A$61</c:f>
              <c:strCache>
                <c:ptCount val="11"/>
                <c:pt idx="0">
                  <c:v>РЯ</c:v>
                </c:pt>
                <c:pt idx="1">
                  <c:v>МАТ</c:v>
                </c:pt>
                <c:pt idx="2">
                  <c:v>ИНФ</c:v>
                </c:pt>
                <c:pt idx="3">
                  <c:v>ОБЩ</c:v>
                </c:pt>
                <c:pt idx="4">
                  <c:v>ГЕО</c:v>
                </c:pt>
                <c:pt idx="5">
                  <c:v>БИО</c:v>
                </c:pt>
                <c:pt idx="6">
                  <c:v>ХИМ</c:v>
                </c:pt>
                <c:pt idx="7">
                  <c:v>ФИЗ</c:v>
                </c:pt>
                <c:pt idx="8">
                  <c:v>ИСТ</c:v>
                </c:pt>
                <c:pt idx="9">
                  <c:v>АЯ</c:v>
                </c:pt>
                <c:pt idx="10">
                  <c:v>ЛИТ</c:v>
                </c:pt>
              </c:strCache>
            </c:strRef>
          </c:cat>
          <c:val>
            <c:numRef>
              <c:f>Лист9!$B$51:$B$61</c:f>
              <c:numCache>
                <c:formatCode>General</c:formatCode>
                <c:ptCount val="11"/>
                <c:pt idx="0">
                  <c:v>45.24</c:v>
                </c:pt>
                <c:pt idx="1">
                  <c:v>30.77</c:v>
                </c:pt>
                <c:pt idx="2">
                  <c:v>26.91</c:v>
                </c:pt>
                <c:pt idx="3">
                  <c:v>27.7</c:v>
                </c:pt>
                <c:pt idx="4">
                  <c:v>29.88</c:v>
                </c:pt>
                <c:pt idx="5">
                  <c:v>39.9</c:v>
                </c:pt>
                <c:pt idx="6">
                  <c:v>47.85</c:v>
                </c:pt>
                <c:pt idx="7">
                  <c:v>37.61</c:v>
                </c:pt>
                <c:pt idx="8">
                  <c:v>30.29</c:v>
                </c:pt>
                <c:pt idx="9">
                  <c:v>56.18</c:v>
                </c:pt>
                <c:pt idx="10">
                  <c:v>58.33</c:v>
                </c:pt>
              </c:numCache>
            </c:numRef>
          </c:val>
        </c:ser>
        <c:ser>
          <c:idx val="1"/>
          <c:order val="1"/>
          <c:tx>
            <c:strRef>
              <c:f>Лист9!$C$50</c:f>
              <c:strCache>
                <c:ptCount val="1"/>
                <c:pt idx="0">
                  <c:v> доп.период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Лист9!$A$51:$A$61</c:f>
              <c:strCache>
                <c:ptCount val="11"/>
                <c:pt idx="0">
                  <c:v>РЯ</c:v>
                </c:pt>
                <c:pt idx="1">
                  <c:v>МАТ</c:v>
                </c:pt>
                <c:pt idx="2">
                  <c:v>ИНФ</c:v>
                </c:pt>
                <c:pt idx="3">
                  <c:v>ОБЩ</c:v>
                </c:pt>
                <c:pt idx="4">
                  <c:v>ГЕО</c:v>
                </c:pt>
                <c:pt idx="5">
                  <c:v>БИО</c:v>
                </c:pt>
                <c:pt idx="6">
                  <c:v>ХИМ</c:v>
                </c:pt>
                <c:pt idx="7">
                  <c:v>ФИЗ</c:v>
                </c:pt>
                <c:pt idx="8">
                  <c:v>ИСТ</c:v>
                </c:pt>
                <c:pt idx="9">
                  <c:v>АЯ</c:v>
                </c:pt>
                <c:pt idx="10">
                  <c:v>ЛИТ</c:v>
                </c:pt>
              </c:strCache>
            </c:strRef>
          </c:cat>
          <c:val>
            <c:numRef>
              <c:f>Лист9!$C$51:$C$61</c:f>
              <c:numCache>
                <c:formatCode>General</c:formatCode>
                <c:ptCount val="11"/>
                <c:pt idx="0">
                  <c:v>49.25</c:v>
                </c:pt>
                <c:pt idx="1">
                  <c:v>44.730000000000011</c:v>
                </c:pt>
                <c:pt idx="2">
                  <c:v>31.2</c:v>
                </c:pt>
                <c:pt idx="3">
                  <c:v>32.65</c:v>
                </c:pt>
                <c:pt idx="4">
                  <c:v>42.41</c:v>
                </c:pt>
                <c:pt idx="5">
                  <c:v>43.24</c:v>
                </c:pt>
                <c:pt idx="6">
                  <c:v>51.18</c:v>
                </c:pt>
                <c:pt idx="7">
                  <c:v>40.130000000000003</c:v>
                </c:pt>
                <c:pt idx="8">
                  <c:v>39.260000000000012</c:v>
                </c:pt>
                <c:pt idx="9">
                  <c:v>59.220000000000013</c:v>
                </c:pt>
                <c:pt idx="10">
                  <c:v>62.5</c:v>
                </c:pt>
              </c:numCache>
            </c:numRef>
          </c:val>
        </c:ser>
        <c:axId val="132738432"/>
        <c:axId val="132748416"/>
      </c:barChart>
      <c:catAx>
        <c:axId val="13273843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2748416"/>
        <c:crosses val="autoZero"/>
        <c:auto val="1"/>
        <c:lblAlgn val="ctr"/>
        <c:lblOffset val="100"/>
      </c:catAx>
      <c:valAx>
        <c:axId val="132748416"/>
        <c:scaling>
          <c:orientation val="minMax"/>
        </c:scaling>
        <c:axPos val="l"/>
        <c:majorGridlines/>
        <c:numFmt formatCode="General" sourceLinked="1"/>
        <c:tickLblPos val="nextTo"/>
        <c:crossAx val="132738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8143337437181912"/>
          <c:y val="2.744858531721299E-2"/>
          <c:w val="0.32516307847364184"/>
          <c:h val="0.10173178774503475"/>
        </c:manualLayout>
      </c:layout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15543" y="365759"/>
            <a:ext cx="7343775" cy="6118860"/>
          </a:xfrm>
          <a:custGeom>
            <a:avLst/>
            <a:gdLst/>
            <a:ahLst/>
            <a:cxnLst/>
            <a:rect l="l" t="t" r="r" b="b"/>
            <a:pathLst>
              <a:path w="9791700" h="6118860">
                <a:moveTo>
                  <a:pt x="8175752" y="0"/>
                </a:moveTo>
                <a:lnTo>
                  <a:pt x="8261984" y="764793"/>
                </a:lnTo>
                <a:lnTo>
                  <a:pt x="8195810" y="777612"/>
                </a:lnTo>
                <a:lnTo>
                  <a:pt x="8064210" y="803669"/>
                </a:lnTo>
                <a:lnTo>
                  <a:pt x="7933610" y="830288"/>
                </a:lnTo>
                <a:lnTo>
                  <a:pt x="7804009" y="857467"/>
                </a:lnTo>
                <a:lnTo>
                  <a:pt x="7675408" y="885207"/>
                </a:lnTo>
                <a:lnTo>
                  <a:pt x="7547806" y="913508"/>
                </a:lnTo>
                <a:lnTo>
                  <a:pt x="7421205" y="942370"/>
                </a:lnTo>
                <a:lnTo>
                  <a:pt x="7295602" y="971793"/>
                </a:lnTo>
                <a:lnTo>
                  <a:pt x="7171000" y="1001777"/>
                </a:lnTo>
                <a:lnTo>
                  <a:pt x="7047396" y="1032321"/>
                </a:lnTo>
                <a:lnTo>
                  <a:pt x="6924793" y="1063427"/>
                </a:lnTo>
                <a:lnTo>
                  <a:pt x="6803189" y="1095093"/>
                </a:lnTo>
                <a:lnTo>
                  <a:pt x="6682585" y="1127321"/>
                </a:lnTo>
                <a:lnTo>
                  <a:pt x="6562980" y="1160109"/>
                </a:lnTo>
                <a:lnTo>
                  <a:pt x="6444375" y="1193458"/>
                </a:lnTo>
                <a:lnTo>
                  <a:pt x="6326769" y="1227368"/>
                </a:lnTo>
                <a:lnTo>
                  <a:pt x="6210163" y="1261839"/>
                </a:lnTo>
                <a:lnTo>
                  <a:pt x="6094557" y="1296871"/>
                </a:lnTo>
                <a:lnTo>
                  <a:pt x="5979950" y="1332464"/>
                </a:lnTo>
                <a:lnTo>
                  <a:pt x="5866343" y="1368617"/>
                </a:lnTo>
                <a:lnTo>
                  <a:pt x="5753735" y="1405332"/>
                </a:lnTo>
                <a:lnTo>
                  <a:pt x="5642127" y="1442607"/>
                </a:lnTo>
                <a:lnTo>
                  <a:pt x="5531519" y="1480444"/>
                </a:lnTo>
                <a:lnTo>
                  <a:pt x="5421910" y="1518841"/>
                </a:lnTo>
                <a:lnTo>
                  <a:pt x="5313301" y="1557799"/>
                </a:lnTo>
                <a:lnTo>
                  <a:pt x="5205691" y="1597318"/>
                </a:lnTo>
                <a:lnTo>
                  <a:pt x="5099081" y="1637398"/>
                </a:lnTo>
                <a:lnTo>
                  <a:pt x="4993471" y="1678039"/>
                </a:lnTo>
                <a:lnTo>
                  <a:pt x="4888860" y="1719240"/>
                </a:lnTo>
                <a:lnTo>
                  <a:pt x="4785249" y="1761003"/>
                </a:lnTo>
                <a:lnTo>
                  <a:pt x="4682637" y="1803326"/>
                </a:lnTo>
                <a:lnTo>
                  <a:pt x="4581025" y="1846210"/>
                </a:lnTo>
                <a:lnTo>
                  <a:pt x="4480412" y="1889656"/>
                </a:lnTo>
                <a:lnTo>
                  <a:pt x="4380799" y="1933662"/>
                </a:lnTo>
                <a:lnTo>
                  <a:pt x="4282186" y="1978229"/>
                </a:lnTo>
                <a:lnTo>
                  <a:pt x="4184572" y="2023357"/>
                </a:lnTo>
                <a:lnTo>
                  <a:pt x="4087958" y="2069045"/>
                </a:lnTo>
                <a:lnTo>
                  <a:pt x="3992344" y="2115295"/>
                </a:lnTo>
                <a:lnTo>
                  <a:pt x="3897729" y="2162105"/>
                </a:lnTo>
                <a:lnTo>
                  <a:pt x="3804113" y="2209477"/>
                </a:lnTo>
                <a:lnTo>
                  <a:pt x="3711498" y="2257409"/>
                </a:lnTo>
                <a:lnTo>
                  <a:pt x="3619881" y="2305902"/>
                </a:lnTo>
                <a:lnTo>
                  <a:pt x="3529265" y="2354956"/>
                </a:lnTo>
                <a:lnTo>
                  <a:pt x="3439648" y="2404571"/>
                </a:lnTo>
                <a:lnTo>
                  <a:pt x="3351030" y="2454747"/>
                </a:lnTo>
                <a:lnTo>
                  <a:pt x="3263413" y="2505483"/>
                </a:lnTo>
                <a:lnTo>
                  <a:pt x="3176794" y="2556781"/>
                </a:lnTo>
                <a:lnTo>
                  <a:pt x="3091176" y="2608639"/>
                </a:lnTo>
                <a:lnTo>
                  <a:pt x="3006557" y="2661058"/>
                </a:lnTo>
                <a:lnTo>
                  <a:pt x="2922937" y="2714038"/>
                </a:lnTo>
                <a:lnTo>
                  <a:pt x="2840318" y="2767579"/>
                </a:lnTo>
                <a:lnTo>
                  <a:pt x="2799382" y="2794560"/>
                </a:lnTo>
                <a:lnTo>
                  <a:pt x="2758697" y="2821681"/>
                </a:lnTo>
                <a:lnTo>
                  <a:pt x="2718262" y="2848943"/>
                </a:lnTo>
                <a:lnTo>
                  <a:pt x="2678077" y="2876344"/>
                </a:lnTo>
                <a:lnTo>
                  <a:pt x="2638141" y="2903886"/>
                </a:lnTo>
                <a:lnTo>
                  <a:pt x="2598456" y="2931568"/>
                </a:lnTo>
                <a:lnTo>
                  <a:pt x="2559020" y="2959390"/>
                </a:lnTo>
                <a:lnTo>
                  <a:pt x="2519834" y="2987352"/>
                </a:lnTo>
                <a:lnTo>
                  <a:pt x="2480898" y="3015455"/>
                </a:lnTo>
                <a:lnTo>
                  <a:pt x="2442212" y="3043697"/>
                </a:lnTo>
                <a:lnTo>
                  <a:pt x="2403776" y="3072080"/>
                </a:lnTo>
                <a:lnTo>
                  <a:pt x="2365590" y="3100604"/>
                </a:lnTo>
                <a:lnTo>
                  <a:pt x="2327654" y="3129267"/>
                </a:lnTo>
                <a:lnTo>
                  <a:pt x="2289967" y="3158071"/>
                </a:lnTo>
                <a:lnTo>
                  <a:pt x="2252531" y="3187014"/>
                </a:lnTo>
                <a:lnTo>
                  <a:pt x="2215344" y="3216099"/>
                </a:lnTo>
                <a:lnTo>
                  <a:pt x="2178407" y="3245323"/>
                </a:lnTo>
                <a:lnTo>
                  <a:pt x="2141720" y="3274687"/>
                </a:lnTo>
                <a:lnTo>
                  <a:pt x="2105284" y="3304192"/>
                </a:lnTo>
                <a:lnTo>
                  <a:pt x="2069097" y="3333837"/>
                </a:lnTo>
                <a:lnTo>
                  <a:pt x="2033159" y="3363622"/>
                </a:lnTo>
                <a:lnTo>
                  <a:pt x="1997472" y="3393547"/>
                </a:lnTo>
                <a:lnTo>
                  <a:pt x="1962035" y="3423613"/>
                </a:lnTo>
                <a:lnTo>
                  <a:pt x="1926847" y="3453819"/>
                </a:lnTo>
                <a:lnTo>
                  <a:pt x="1891910" y="3484165"/>
                </a:lnTo>
                <a:lnTo>
                  <a:pt x="1857222" y="3514651"/>
                </a:lnTo>
                <a:lnTo>
                  <a:pt x="1822785" y="3545277"/>
                </a:lnTo>
                <a:lnTo>
                  <a:pt x="1788597" y="3576044"/>
                </a:lnTo>
                <a:lnTo>
                  <a:pt x="1754659" y="3606951"/>
                </a:lnTo>
                <a:lnTo>
                  <a:pt x="1720971" y="3637998"/>
                </a:lnTo>
                <a:lnTo>
                  <a:pt x="1687533" y="3669185"/>
                </a:lnTo>
                <a:lnTo>
                  <a:pt x="1654344" y="3700513"/>
                </a:lnTo>
                <a:lnTo>
                  <a:pt x="1621406" y="3731981"/>
                </a:lnTo>
                <a:lnTo>
                  <a:pt x="1588718" y="3763589"/>
                </a:lnTo>
                <a:lnTo>
                  <a:pt x="1556279" y="3795337"/>
                </a:lnTo>
                <a:lnTo>
                  <a:pt x="1524090" y="3827225"/>
                </a:lnTo>
                <a:lnTo>
                  <a:pt x="1492152" y="3859254"/>
                </a:lnTo>
                <a:lnTo>
                  <a:pt x="1460463" y="3891422"/>
                </a:lnTo>
                <a:lnTo>
                  <a:pt x="1429024" y="3923731"/>
                </a:lnTo>
                <a:lnTo>
                  <a:pt x="1397835" y="3956181"/>
                </a:lnTo>
                <a:lnTo>
                  <a:pt x="1366896" y="3988770"/>
                </a:lnTo>
                <a:lnTo>
                  <a:pt x="1336206" y="4021500"/>
                </a:lnTo>
                <a:lnTo>
                  <a:pt x="1305767" y="4054370"/>
                </a:lnTo>
                <a:lnTo>
                  <a:pt x="1275577" y="4087380"/>
                </a:lnTo>
                <a:lnTo>
                  <a:pt x="1245638" y="4120530"/>
                </a:lnTo>
                <a:lnTo>
                  <a:pt x="1215948" y="4153820"/>
                </a:lnTo>
                <a:lnTo>
                  <a:pt x="1186508" y="4187251"/>
                </a:lnTo>
                <a:lnTo>
                  <a:pt x="1157319" y="4220822"/>
                </a:lnTo>
                <a:lnTo>
                  <a:pt x="1128379" y="4254533"/>
                </a:lnTo>
                <a:lnTo>
                  <a:pt x="1099689" y="4288385"/>
                </a:lnTo>
                <a:lnTo>
                  <a:pt x="1071248" y="4322376"/>
                </a:lnTo>
                <a:lnTo>
                  <a:pt x="1043058" y="4356508"/>
                </a:lnTo>
                <a:lnTo>
                  <a:pt x="1015118" y="4390780"/>
                </a:lnTo>
                <a:lnTo>
                  <a:pt x="987427" y="4425192"/>
                </a:lnTo>
                <a:lnTo>
                  <a:pt x="959987" y="4459745"/>
                </a:lnTo>
                <a:lnTo>
                  <a:pt x="932796" y="4494437"/>
                </a:lnTo>
                <a:lnTo>
                  <a:pt x="905855" y="4529270"/>
                </a:lnTo>
                <a:lnTo>
                  <a:pt x="879164" y="4564243"/>
                </a:lnTo>
                <a:lnTo>
                  <a:pt x="852723" y="4599356"/>
                </a:lnTo>
                <a:lnTo>
                  <a:pt x="826532" y="4634610"/>
                </a:lnTo>
                <a:lnTo>
                  <a:pt x="800591" y="4670003"/>
                </a:lnTo>
                <a:lnTo>
                  <a:pt x="774900" y="4705537"/>
                </a:lnTo>
                <a:lnTo>
                  <a:pt x="749458" y="4741211"/>
                </a:lnTo>
                <a:lnTo>
                  <a:pt x="724267" y="4777026"/>
                </a:lnTo>
                <a:lnTo>
                  <a:pt x="699325" y="4812980"/>
                </a:lnTo>
                <a:lnTo>
                  <a:pt x="674633" y="4849075"/>
                </a:lnTo>
                <a:lnTo>
                  <a:pt x="650192" y="4885310"/>
                </a:lnTo>
                <a:lnTo>
                  <a:pt x="626000" y="4921685"/>
                </a:lnTo>
                <a:lnTo>
                  <a:pt x="602058" y="4958201"/>
                </a:lnTo>
                <a:lnTo>
                  <a:pt x="578365" y="4994856"/>
                </a:lnTo>
                <a:lnTo>
                  <a:pt x="554923" y="5031652"/>
                </a:lnTo>
                <a:lnTo>
                  <a:pt x="531731" y="5068588"/>
                </a:lnTo>
                <a:lnTo>
                  <a:pt x="508789" y="5105664"/>
                </a:lnTo>
                <a:lnTo>
                  <a:pt x="486096" y="5142881"/>
                </a:lnTo>
                <a:lnTo>
                  <a:pt x="463653" y="5180237"/>
                </a:lnTo>
                <a:lnTo>
                  <a:pt x="441461" y="5217734"/>
                </a:lnTo>
                <a:lnTo>
                  <a:pt x="419518" y="5255371"/>
                </a:lnTo>
                <a:lnTo>
                  <a:pt x="397825" y="5293148"/>
                </a:lnTo>
                <a:lnTo>
                  <a:pt x="376382" y="5331066"/>
                </a:lnTo>
                <a:lnTo>
                  <a:pt x="355189" y="5369124"/>
                </a:lnTo>
                <a:lnTo>
                  <a:pt x="334245" y="5407322"/>
                </a:lnTo>
                <a:lnTo>
                  <a:pt x="313552" y="5445660"/>
                </a:lnTo>
                <a:lnTo>
                  <a:pt x="293109" y="5484138"/>
                </a:lnTo>
                <a:lnTo>
                  <a:pt x="272915" y="5522756"/>
                </a:lnTo>
                <a:lnTo>
                  <a:pt x="252971" y="5561515"/>
                </a:lnTo>
                <a:lnTo>
                  <a:pt x="233278" y="5600414"/>
                </a:lnTo>
                <a:lnTo>
                  <a:pt x="213834" y="5639453"/>
                </a:lnTo>
                <a:lnTo>
                  <a:pt x="194640" y="5678633"/>
                </a:lnTo>
                <a:lnTo>
                  <a:pt x="175696" y="5717952"/>
                </a:lnTo>
                <a:lnTo>
                  <a:pt x="157002" y="5757412"/>
                </a:lnTo>
                <a:lnTo>
                  <a:pt x="138557" y="5797012"/>
                </a:lnTo>
                <a:lnTo>
                  <a:pt x="120363" y="5836752"/>
                </a:lnTo>
                <a:lnTo>
                  <a:pt x="102418" y="5876633"/>
                </a:lnTo>
                <a:lnTo>
                  <a:pt x="84724" y="5916653"/>
                </a:lnTo>
                <a:lnTo>
                  <a:pt x="67279" y="5956814"/>
                </a:lnTo>
                <a:lnTo>
                  <a:pt x="50084" y="5997115"/>
                </a:lnTo>
                <a:lnTo>
                  <a:pt x="33140" y="6037556"/>
                </a:lnTo>
                <a:lnTo>
                  <a:pt x="16445" y="6078138"/>
                </a:lnTo>
                <a:lnTo>
                  <a:pt x="0" y="6118860"/>
                </a:lnTo>
                <a:lnTo>
                  <a:pt x="50848" y="6050821"/>
                </a:lnTo>
                <a:lnTo>
                  <a:pt x="102449" y="5983379"/>
                </a:lnTo>
                <a:lnTo>
                  <a:pt x="154802" y="5916532"/>
                </a:lnTo>
                <a:lnTo>
                  <a:pt x="207907" y="5850282"/>
                </a:lnTo>
                <a:lnTo>
                  <a:pt x="261764" y="5784628"/>
                </a:lnTo>
                <a:lnTo>
                  <a:pt x="316374" y="5719570"/>
                </a:lnTo>
                <a:lnTo>
                  <a:pt x="371735" y="5655108"/>
                </a:lnTo>
                <a:lnTo>
                  <a:pt x="427849" y="5591242"/>
                </a:lnTo>
                <a:lnTo>
                  <a:pt x="484715" y="5527972"/>
                </a:lnTo>
                <a:lnTo>
                  <a:pt x="542332" y="5465298"/>
                </a:lnTo>
                <a:lnTo>
                  <a:pt x="600702" y="5403220"/>
                </a:lnTo>
                <a:lnTo>
                  <a:pt x="659825" y="5341738"/>
                </a:lnTo>
                <a:lnTo>
                  <a:pt x="719699" y="5280853"/>
                </a:lnTo>
                <a:lnTo>
                  <a:pt x="780325" y="5220563"/>
                </a:lnTo>
                <a:lnTo>
                  <a:pt x="841704" y="5160870"/>
                </a:lnTo>
                <a:lnTo>
                  <a:pt x="903834" y="5101772"/>
                </a:lnTo>
                <a:lnTo>
                  <a:pt x="966717" y="5043271"/>
                </a:lnTo>
                <a:lnTo>
                  <a:pt x="1030352" y="4985365"/>
                </a:lnTo>
                <a:lnTo>
                  <a:pt x="1094739" y="4928056"/>
                </a:lnTo>
                <a:lnTo>
                  <a:pt x="1159878" y="4871343"/>
                </a:lnTo>
                <a:lnTo>
                  <a:pt x="1225769" y="4815226"/>
                </a:lnTo>
                <a:lnTo>
                  <a:pt x="1292413" y="4759705"/>
                </a:lnTo>
                <a:lnTo>
                  <a:pt x="1359808" y="4704780"/>
                </a:lnTo>
                <a:lnTo>
                  <a:pt x="1427956" y="4650451"/>
                </a:lnTo>
                <a:lnTo>
                  <a:pt x="1496856" y="4596718"/>
                </a:lnTo>
                <a:lnTo>
                  <a:pt x="1566508" y="4543582"/>
                </a:lnTo>
                <a:lnTo>
                  <a:pt x="1636912" y="4491041"/>
                </a:lnTo>
                <a:lnTo>
                  <a:pt x="1708069" y="4439096"/>
                </a:lnTo>
                <a:lnTo>
                  <a:pt x="1779977" y="4387748"/>
                </a:lnTo>
                <a:lnTo>
                  <a:pt x="1852638" y="4336996"/>
                </a:lnTo>
                <a:lnTo>
                  <a:pt x="1926050" y="4286839"/>
                </a:lnTo>
                <a:lnTo>
                  <a:pt x="2000215" y="4237279"/>
                </a:lnTo>
                <a:lnTo>
                  <a:pt x="2075132" y="4188315"/>
                </a:lnTo>
                <a:lnTo>
                  <a:pt x="2150801" y="4139947"/>
                </a:lnTo>
                <a:lnTo>
                  <a:pt x="2227223" y="4092175"/>
                </a:lnTo>
                <a:lnTo>
                  <a:pt x="2304396" y="4044999"/>
                </a:lnTo>
                <a:lnTo>
                  <a:pt x="2382322" y="3998419"/>
                </a:lnTo>
                <a:lnTo>
                  <a:pt x="2460999" y="3952436"/>
                </a:lnTo>
                <a:lnTo>
                  <a:pt x="2540429" y="3907048"/>
                </a:lnTo>
                <a:lnTo>
                  <a:pt x="2620611" y="3862257"/>
                </a:lnTo>
                <a:lnTo>
                  <a:pt x="2701546" y="3818061"/>
                </a:lnTo>
                <a:lnTo>
                  <a:pt x="2783232" y="3774462"/>
                </a:lnTo>
                <a:lnTo>
                  <a:pt x="2865670" y="3731459"/>
                </a:lnTo>
                <a:lnTo>
                  <a:pt x="2948861" y="3689052"/>
                </a:lnTo>
                <a:lnTo>
                  <a:pt x="3032804" y="3647241"/>
                </a:lnTo>
                <a:lnTo>
                  <a:pt x="3117499" y="3606026"/>
                </a:lnTo>
                <a:lnTo>
                  <a:pt x="3202946" y="3565407"/>
                </a:lnTo>
                <a:lnTo>
                  <a:pt x="3289145" y="3525384"/>
                </a:lnTo>
                <a:lnTo>
                  <a:pt x="3376097" y="3485958"/>
                </a:lnTo>
                <a:lnTo>
                  <a:pt x="3463801" y="3447127"/>
                </a:lnTo>
                <a:lnTo>
                  <a:pt x="3552256" y="3408893"/>
                </a:lnTo>
                <a:lnTo>
                  <a:pt x="3641464" y="3371254"/>
                </a:lnTo>
                <a:lnTo>
                  <a:pt x="3731424" y="3334212"/>
                </a:lnTo>
                <a:lnTo>
                  <a:pt x="3822137" y="3297766"/>
                </a:lnTo>
                <a:lnTo>
                  <a:pt x="3913601" y="3261916"/>
                </a:lnTo>
                <a:lnTo>
                  <a:pt x="4005818" y="3226662"/>
                </a:lnTo>
                <a:lnTo>
                  <a:pt x="4098786" y="3192004"/>
                </a:lnTo>
                <a:lnTo>
                  <a:pt x="4192507" y="3157943"/>
                </a:lnTo>
                <a:lnTo>
                  <a:pt x="4286981" y="3124477"/>
                </a:lnTo>
                <a:lnTo>
                  <a:pt x="4382206" y="3091607"/>
                </a:lnTo>
                <a:lnTo>
                  <a:pt x="4478183" y="3059334"/>
                </a:lnTo>
                <a:lnTo>
                  <a:pt x="4574913" y="3027657"/>
                </a:lnTo>
                <a:lnTo>
                  <a:pt x="4672395" y="2996576"/>
                </a:lnTo>
                <a:lnTo>
                  <a:pt x="4770629" y="2966091"/>
                </a:lnTo>
                <a:lnTo>
                  <a:pt x="4869615" y="2936202"/>
                </a:lnTo>
                <a:lnTo>
                  <a:pt x="4969353" y="2906909"/>
                </a:lnTo>
                <a:lnTo>
                  <a:pt x="5069844" y="2878212"/>
                </a:lnTo>
                <a:lnTo>
                  <a:pt x="5171086" y="2850112"/>
                </a:lnTo>
                <a:lnTo>
                  <a:pt x="5273081" y="2822607"/>
                </a:lnTo>
                <a:lnTo>
                  <a:pt x="5375828" y="2795699"/>
                </a:lnTo>
                <a:lnTo>
                  <a:pt x="5479327" y="2769387"/>
                </a:lnTo>
                <a:lnTo>
                  <a:pt x="5583579" y="2743670"/>
                </a:lnTo>
                <a:lnTo>
                  <a:pt x="5688582" y="2718550"/>
                </a:lnTo>
                <a:lnTo>
                  <a:pt x="5794338" y="2694027"/>
                </a:lnTo>
                <a:lnTo>
                  <a:pt x="5900846" y="2670099"/>
                </a:lnTo>
                <a:lnTo>
                  <a:pt x="6008106" y="2646767"/>
                </a:lnTo>
                <a:lnTo>
                  <a:pt x="6116118" y="2624032"/>
                </a:lnTo>
                <a:lnTo>
                  <a:pt x="6224883" y="2601892"/>
                </a:lnTo>
                <a:lnTo>
                  <a:pt x="6334399" y="2580349"/>
                </a:lnTo>
                <a:lnTo>
                  <a:pt x="6444668" y="2559402"/>
                </a:lnTo>
                <a:lnTo>
                  <a:pt x="6555689" y="2539051"/>
                </a:lnTo>
                <a:lnTo>
                  <a:pt x="6667462" y="2519296"/>
                </a:lnTo>
                <a:lnTo>
                  <a:pt x="6779988" y="2500137"/>
                </a:lnTo>
                <a:lnTo>
                  <a:pt x="6893265" y="2481575"/>
                </a:lnTo>
                <a:lnTo>
                  <a:pt x="7007295" y="2463608"/>
                </a:lnTo>
                <a:lnTo>
                  <a:pt x="7122077" y="2446238"/>
                </a:lnTo>
                <a:lnTo>
                  <a:pt x="7237611" y="2429464"/>
                </a:lnTo>
                <a:lnTo>
                  <a:pt x="7353898" y="2413285"/>
                </a:lnTo>
                <a:lnTo>
                  <a:pt x="7470936" y="2397703"/>
                </a:lnTo>
                <a:lnTo>
                  <a:pt x="7588727" y="2382718"/>
                </a:lnTo>
                <a:lnTo>
                  <a:pt x="7707270" y="2368328"/>
                </a:lnTo>
                <a:lnTo>
                  <a:pt x="7826565" y="2354534"/>
                </a:lnTo>
                <a:lnTo>
                  <a:pt x="7946612" y="2341337"/>
                </a:lnTo>
                <a:lnTo>
                  <a:pt x="8067412" y="2328736"/>
                </a:lnTo>
                <a:lnTo>
                  <a:pt x="8188963" y="2316730"/>
                </a:lnTo>
                <a:lnTo>
                  <a:pt x="8311267" y="2305321"/>
                </a:lnTo>
                <a:lnTo>
                  <a:pt x="8434324" y="2294509"/>
                </a:lnTo>
                <a:lnTo>
                  <a:pt x="8520557" y="3059429"/>
                </a:lnTo>
                <a:lnTo>
                  <a:pt x="9791700" y="1223772"/>
                </a:lnTo>
                <a:lnTo>
                  <a:pt x="8175752" y="0"/>
                </a:lnTo>
                <a:close/>
              </a:path>
            </a:pathLst>
          </a:custGeom>
          <a:solidFill>
            <a:srgbClr val="CCC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883093" y="4589526"/>
            <a:ext cx="190976" cy="254635"/>
          </a:xfrm>
          <a:custGeom>
            <a:avLst/>
            <a:gdLst/>
            <a:ahLst/>
            <a:cxnLst/>
            <a:rect l="l" t="t" r="r" b="b"/>
            <a:pathLst>
              <a:path w="254635" h="254635">
                <a:moveTo>
                  <a:pt x="127254" y="0"/>
                </a:moveTo>
                <a:lnTo>
                  <a:pt x="77741" y="10007"/>
                </a:lnTo>
                <a:lnTo>
                  <a:pt x="37290" y="37290"/>
                </a:lnTo>
                <a:lnTo>
                  <a:pt x="10007" y="77741"/>
                </a:lnTo>
                <a:lnTo>
                  <a:pt x="0" y="127254"/>
                </a:lnTo>
                <a:lnTo>
                  <a:pt x="10007" y="176766"/>
                </a:lnTo>
                <a:lnTo>
                  <a:pt x="37290" y="217217"/>
                </a:lnTo>
                <a:lnTo>
                  <a:pt x="77741" y="244500"/>
                </a:lnTo>
                <a:lnTo>
                  <a:pt x="127254" y="254507"/>
                </a:lnTo>
                <a:lnTo>
                  <a:pt x="176766" y="244500"/>
                </a:lnTo>
                <a:lnTo>
                  <a:pt x="217217" y="217217"/>
                </a:lnTo>
                <a:lnTo>
                  <a:pt x="244500" y="176766"/>
                </a:lnTo>
                <a:lnTo>
                  <a:pt x="254508" y="127254"/>
                </a:lnTo>
                <a:lnTo>
                  <a:pt x="244500" y="77741"/>
                </a:lnTo>
                <a:lnTo>
                  <a:pt x="217217" y="37290"/>
                </a:lnTo>
                <a:lnTo>
                  <a:pt x="176766" y="10007"/>
                </a:lnTo>
                <a:lnTo>
                  <a:pt x="127254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883093" y="4589526"/>
            <a:ext cx="190976" cy="254635"/>
          </a:xfrm>
          <a:custGeom>
            <a:avLst/>
            <a:gdLst/>
            <a:ahLst/>
            <a:cxnLst/>
            <a:rect l="l" t="t" r="r" b="b"/>
            <a:pathLst>
              <a:path w="254635" h="254635">
                <a:moveTo>
                  <a:pt x="0" y="127254"/>
                </a:moveTo>
                <a:lnTo>
                  <a:pt x="10007" y="77741"/>
                </a:lnTo>
                <a:lnTo>
                  <a:pt x="37290" y="37290"/>
                </a:lnTo>
                <a:lnTo>
                  <a:pt x="77741" y="10007"/>
                </a:lnTo>
                <a:lnTo>
                  <a:pt x="127254" y="0"/>
                </a:lnTo>
                <a:lnTo>
                  <a:pt x="176766" y="10007"/>
                </a:lnTo>
                <a:lnTo>
                  <a:pt x="217217" y="37290"/>
                </a:lnTo>
                <a:lnTo>
                  <a:pt x="244500" y="77741"/>
                </a:lnTo>
                <a:lnTo>
                  <a:pt x="254508" y="127254"/>
                </a:lnTo>
                <a:lnTo>
                  <a:pt x="244500" y="176766"/>
                </a:lnTo>
                <a:lnTo>
                  <a:pt x="217217" y="217217"/>
                </a:lnTo>
                <a:lnTo>
                  <a:pt x="176766" y="244500"/>
                </a:lnTo>
                <a:lnTo>
                  <a:pt x="127254" y="254507"/>
                </a:lnTo>
                <a:lnTo>
                  <a:pt x="77741" y="244500"/>
                </a:lnTo>
                <a:lnTo>
                  <a:pt x="37290" y="217217"/>
                </a:lnTo>
                <a:lnTo>
                  <a:pt x="10007" y="176766"/>
                </a:lnTo>
                <a:lnTo>
                  <a:pt x="0" y="127254"/>
                </a:lnTo>
                <a:close/>
              </a:path>
            </a:pathLst>
          </a:custGeom>
          <a:ln w="25908">
            <a:solidFill>
              <a:srgbClr val="EDEB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3E78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438" y="1577340"/>
            <a:ext cx="397971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11612" y="1577340"/>
            <a:ext cx="397971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62912" cy="36433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Комплексный анализ результатов ГИА: достижения, проблемы и пути оптимизации в повышении качества образования и развития региональных систем образования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42910" y="4500570"/>
            <a:ext cx="8062912" cy="1714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Докладчик: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Уважа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Ж.Б., ректор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ГАОУ ДПО «ТИРОиПК им.Р.Р.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Бегзи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0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ЕГЭ-2024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690" y="555426"/>
          <a:ext cx="8858310" cy="6302574"/>
        </p:xfrm>
        <a:graphic>
          <a:graphicData uri="http://schemas.openxmlformats.org/drawingml/2006/table">
            <a:tbl>
              <a:tblPr/>
              <a:tblGrid>
                <a:gridCol w="4567568"/>
                <a:gridCol w="1384120"/>
                <a:gridCol w="1337622"/>
                <a:gridCol w="1569000"/>
              </a:tblGrid>
              <a:tr h="37291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Русский язык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Осн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  день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Осн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 период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Доп. период</a:t>
                      </a:r>
                    </a:p>
                  </a:txBody>
                  <a:tcPr marL="6728" marR="6728" marT="67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1980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1988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1991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балл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52,83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53,52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53,55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8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Преодолели порог в 24 балла на аттестат, чел.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1890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1955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1959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9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Преодолели порог в 24 балла на аттестат, %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95,45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98,34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98,39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5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Преодолели минимальный порог в 36 баллов в вуз, чел. 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1770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1807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1811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82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Преодолели минимальный порог в 36 баллов в вуз, чел.,  %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89,39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90,9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90,96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85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Выше  40 баллов (порог Минобрнауки РФ), чел.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1615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1640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1644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8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Выше  40 баллов (порог Минобрнауки РФ), %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81,57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82,49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82,57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Баллы 36 – 60, кол-во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1154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1186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1187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Баллы 36 – 60, %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58,28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59,66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59,62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Баллы 61 – 80, кол-во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500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503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Баллы 61 – 80, %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25,15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25,26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Баллы 81 – 100, кол-во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Баллы 81 – 100, %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6,11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6,09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6,08</a:t>
                      </a:r>
                    </a:p>
                  </a:txBody>
                  <a:tcPr marL="6728" marR="6728" marT="67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20" y="214290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ЕГЭ-2024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285861"/>
          <a:ext cx="8501124" cy="4474420"/>
        </p:xfrm>
        <a:graphic>
          <a:graphicData uri="http://schemas.openxmlformats.org/drawingml/2006/table">
            <a:tbl>
              <a:tblPr/>
              <a:tblGrid>
                <a:gridCol w="2125281"/>
                <a:gridCol w="2125281"/>
                <a:gridCol w="2125281"/>
                <a:gridCol w="2125281"/>
              </a:tblGrid>
              <a:tr h="42862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Математика базовая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 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день</a:t>
                      </a:r>
                    </a:p>
                    <a:p>
                      <a:pPr algn="ctr" fontAlgn="b"/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период</a:t>
                      </a:r>
                    </a:p>
                    <a:p>
                      <a:pPr algn="ctr" fontAlgn="b"/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Доп. период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225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Всего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1477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1531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1537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74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балл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3,92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52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Преодолели минимальный порог, чел.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1414</a:t>
                      </a:r>
                    </a:p>
                    <a:p>
                      <a:pPr algn="ctr" fontAlgn="b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b"/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1488</a:t>
                      </a:r>
                    </a:p>
                    <a:p>
                      <a:pPr algn="ctr" fontAlgn="b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b"/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1495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74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Успеваемость, 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95,73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97,19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97,27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33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Качество знаний, 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74,34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73,09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72,8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92871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ОГЭ по предметам,  2023- 2024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-4" y="857232"/>
          <a:ext cx="9144003" cy="5891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3404"/>
                <a:gridCol w="719142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40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Всего участников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Средний балл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Успеваемость, 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Динамика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Качество знаний, 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динамика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590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9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РЯ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5493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5639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3,72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3,45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96,03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90,23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-5,80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61,15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45,24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-15,91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029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5561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5752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2,88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3,01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64,07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67,32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3,24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22,01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30,77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8,76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  <a:tr h="4120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ИНФ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2269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2512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3,13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3,15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82,06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84,20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2,13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25,65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26,91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1,26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  <a:tr h="349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ОБЩ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2198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2238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3,28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89,17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80,79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-8,39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35,44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27,70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-7,74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30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ГЕО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2130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2172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3,09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82,91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74,36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-8,56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41,69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29,88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-11,81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394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БИО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1397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1386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3,36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94,06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90,91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-3,15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41,02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39,90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-1,12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943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ХИМ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685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675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3,58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3,47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89,20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85,19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-4,01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52,70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47,85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-4,85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ФИЗ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443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452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3,32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3,36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89,16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91,59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2,43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33,63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37,61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3,98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ИСТ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251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3,21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84,06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77,59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-6,47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32,67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30,29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-2,38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АНГЛ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178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3,66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3,68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88,61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86,52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-2,09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60,76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56,18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-4,58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6760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ЛИТ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3,63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79,17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-20,83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cs typeface="Times New Roman" pitchFamily="18" charset="0"/>
                        </a:rPr>
                        <a:t>55,56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58,33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2,78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предметам,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2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142984"/>
            <a:ext cx="878687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Доли участников, преодолевших минимальный порог  - улучшение показателя за последние 3 года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142844" y="1928802"/>
          <a:ext cx="8858312" cy="4740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предметам, 2024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2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142984"/>
            <a:ext cx="878687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Доли участников, преодолевших минимальный порог  - снижение показателя за последние 3 года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78687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ГВЭ-2024</a:t>
            </a: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14282" y="1285860"/>
          <a:ext cx="535785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57158" y="857232"/>
            <a:ext cx="1192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 класс</a:t>
            </a:r>
            <a:endParaRPr lang="ru-RU" sz="2400" dirty="0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3714744" y="3929066"/>
          <a:ext cx="514350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072066" y="3357562"/>
            <a:ext cx="1955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11,12 классы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4857760"/>
            <a:ext cx="2566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Русский язык – 45 чел.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Математика – 48 чел.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857884" y="1500174"/>
            <a:ext cx="2857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Общее количество участников ГВЭ-9 – 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1439 чел.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92871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предметам,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785794"/>
            <a:ext cx="885831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Баллы ЕГЭ от 80 до 100 – всего 274, из них высокие от 81 до 100 – 249.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071546"/>
          <a:ext cx="9143992" cy="56678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915"/>
                <a:gridCol w="642945"/>
                <a:gridCol w="714380"/>
                <a:gridCol w="785815"/>
                <a:gridCol w="500066"/>
                <a:gridCol w="642942"/>
                <a:gridCol w="642942"/>
                <a:gridCol w="571504"/>
                <a:gridCol w="642942"/>
                <a:gridCol w="500069"/>
                <a:gridCol w="500066"/>
                <a:gridCol w="571504"/>
                <a:gridCol w="642902"/>
              </a:tblGrid>
              <a:tr h="359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МО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РЯ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Мат (проф.)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Лит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Ист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Физ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Общ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Био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Англ.яз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240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г. Кызыл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9 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5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0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Федер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3 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10 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Ресучр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Улуг-Хемский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Барун-Хемчикский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Каа-Хемский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Сут-Хольский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Кызылский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Дзун-Хемчикский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Тес-Хемский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Чеди-Хольский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Тандынский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г. Ак-Довурак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Бай-Тайгинский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Тоджинский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Пий-Хемский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Чаа-Хольский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Монгун-Тайгинский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Овюрский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Тере-Хольский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Эрзинский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59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Общий итог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предметам,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857232"/>
            <a:ext cx="564360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Результаты  ЕГЭ от 81 до 100 – всего 249.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2844" y="1214426"/>
          <a:ext cx="9001157" cy="5429283"/>
        </p:xfrm>
        <a:graphic>
          <a:graphicData uri="http://schemas.openxmlformats.org/drawingml/2006/table">
            <a:tbl>
              <a:tblPr/>
              <a:tblGrid>
                <a:gridCol w="340254"/>
                <a:gridCol w="2385372"/>
                <a:gridCol w="346244"/>
                <a:gridCol w="415134"/>
                <a:gridCol w="494207"/>
                <a:gridCol w="476836"/>
                <a:gridCol w="440892"/>
                <a:gridCol w="472042"/>
                <a:gridCol w="428912"/>
                <a:gridCol w="491810"/>
                <a:gridCol w="431907"/>
                <a:gridCol w="494207"/>
                <a:gridCol w="512179"/>
                <a:gridCol w="628250"/>
                <a:gridCol w="642911"/>
              </a:tblGrid>
              <a:tr h="377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РЯ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МП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 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Кол-во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1 им. М.А.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Бухтуева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 Кызыла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"СОШ № 2 им.А.А. Алдын-оол г. Кызыла"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3 имени Т.Б. Кечил-оола г.Кызыла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Гимназия № 5 г. 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7 им. Л.С. Новиковой г. Кызыла РТ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8 г. 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Гимназия № 9 г. 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"Лицей № 16 им.Ч.Н. Хомушку"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11 г. 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12 г. 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МАОУ "Лицей № 15 им. Н.Н. Макаренко"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17 г. Кызыла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МАОО лицей "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Олчей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 г. Ак-Довурак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5" marR="43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предметам,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714356"/>
            <a:ext cx="564360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Результаты  ЕГЭ от 81 до 100 – всего 249.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1000108"/>
          <a:ext cx="8858309" cy="5998328"/>
        </p:xfrm>
        <a:graphic>
          <a:graphicData uri="http://schemas.openxmlformats.org/drawingml/2006/table">
            <a:tbl>
              <a:tblPr/>
              <a:tblGrid>
                <a:gridCol w="334832"/>
                <a:gridCol w="2347362"/>
                <a:gridCol w="340726"/>
                <a:gridCol w="408519"/>
                <a:gridCol w="486331"/>
                <a:gridCol w="469236"/>
                <a:gridCol w="433866"/>
                <a:gridCol w="464521"/>
                <a:gridCol w="422077"/>
                <a:gridCol w="483974"/>
                <a:gridCol w="425024"/>
                <a:gridCol w="486331"/>
                <a:gridCol w="504016"/>
                <a:gridCol w="608555"/>
                <a:gridCol w="642939"/>
              </a:tblGrid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МП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ЛИТ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Кол-во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5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Тээлинская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 им В.Б.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Кара-Сала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Бай-Тайгинского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кожууна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5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СОШ № 1 с. Кызыл-Мажалык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Барун-Хемчикского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кожууна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5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СОШ № 4 им. Байлак Веры Чульдумовны г. Чадана Дзун-Хемчикского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Баян-Талинская СОШ Дзун-Хемчикского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Чыраа-Бажыынская СОШ Дзун-Хемчикского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5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СОШ № 1 им. Ю.А. Гагарина с. Сарыг-Сеп Каа-Хемского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СОШ № 1 п.г.т. Каа-Хем Кызылского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Сукпакская СОШ Кызылского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Аржаанская СОШ Пий-Хемского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5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Алдан-Маадырская СОШ имени Ооржака Т-Б.А. Сут-Хольского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"Ак-Дашская СОШ" Сут-Хольского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Кызыл-Тайгинская СОШ Сут-Хольского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СОШ с. Сосновка Тандинского кожууна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>
                        <a:latin typeface="Calibri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58" marR="40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предметам,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дни основного периода</a:t>
            </a: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714356"/>
            <a:ext cx="564360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Результаты  ЕГЭ от 81 до 100 – всего 249.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44" y="1142985"/>
          <a:ext cx="8858313" cy="5396722"/>
        </p:xfrm>
        <a:graphic>
          <a:graphicData uri="http://schemas.openxmlformats.org/drawingml/2006/table">
            <a:tbl>
              <a:tblPr/>
              <a:tblGrid>
                <a:gridCol w="334832"/>
                <a:gridCol w="2347361"/>
                <a:gridCol w="340727"/>
                <a:gridCol w="408519"/>
                <a:gridCol w="486332"/>
                <a:gridCol w="469237"/>
                <a:gridCol w="433867"/>
                <a:gridCol w="464520"/>
                <a:gridCol w="422078"/>
                <a:gridCol w="483973"/>
                <a:gridCol w="425024"/>
                <a:gridCol w="486332"/>
                <a:gridCol w="504018"/>
                <a:gridCol w="679988"/>
                <a:gridCol w="571505"/>
              </a:tblGrid>
              <a:tr h="357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РЯ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МП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Кол-во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Шуурмакская СОШ муниципального района "Тес-Хемский кожуун РТ"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с. Тоора-Хем им. Л.Б. Чадамба Тоджинского кожууна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№ 1 г. Шагонар Улуг-Хемского кожууна Республики Тыва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с. Арыг-Узюнский Улуг-Хемского кожууна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СОШ с. Арыскан Улуг-Хемского кожууна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"СОШ им. Ш.Ч. Сат с. Чаа-Холь" Чаа-Хольского кожууна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Хову-Аксынская СОШ Чеди-Хольского кожууна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ГАНОО "АЛ-И РТ"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ГАОУ РТ ТРЛ-И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ГАНООРТ "ГЛРТ"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ФГКОУ "Кызылское ПКУ"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ГБОУ "АШИ РТ"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249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12" marR="438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500174"/>
          <a:ext cx="3543296" cy="2768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28662" y="142852"/>
            <a:ext cx="707264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Количество выпускников и школ на 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ЕГЭ и ОГЭ, 2024 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357298"/>
            <a:ext cx="2280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Всего 2063 чел.</a:t>
            </a:r>
            <a:endParaRPr lang="ru-RU" sz="2400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4572000" y="1428736"/>
          <a:ext cx="4214810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572264" y="1285860"/>
            <a:ext cx="2165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138 школ ЕГЭ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3000364" y="3857628"/>
          <a:ext cx="4714908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929322" y="3857628"/>
            <a:ext cx="21995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157 школ ОГЭ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4572008"/>
            <a:ext cx="2857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7230 выпускников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 классов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профилям,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 классов социально-экономического и технологического профилей, </a:t>
            </a:r>
            <a:b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458 выпускников</a:t>
            </a: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1" y="1142985"/>
          <a:ext cx="8501120" cy="5214972"/>
        </p:xfrm>
        <a:graphic>
          <a:graphicData uri="http://schemas.openxmlformats.org/drawingml/2006/table">
            <a:tbl>
              <a:tblPr/>
              <a:tblGrid>
                <a:gridCol w="1481545"/>
                <a:gridCol w="1545497"/>
                <a:gridCol w="1788868"/>
                <a:gridCol w="1858149"/>
                <a:gridCol w="1827061"/>
              </a:tblGrid>
              <a:tr h="1955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Сдавали ЕГЭ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(от общего кол-ва выпускников)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Подтвердили освоение обр. программы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(от общего кол-ва сдававших ЕГЭ)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Преодолели мин. порог для поступления в вуз (от общего кол-ва сдававших ЕГЭ)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Математика профильная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25,7%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83,98%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65,82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Математика профильная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44,8%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83,9%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67,8%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8,5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95,86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92,31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Физика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15,7%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94,4%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88,9%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48,8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37,6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Информатика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21,6%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64,6%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52,5%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профилям,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 классов химико-биологического и </a:t>
            </a:r>
            <a:r>
              <a:rPr lang="ru-RU" sz="2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естественно-научного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профилей, </a:t>
            </a:r>
            <a:b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323 выпускника</a:t>
            </a: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285860"/>
          <a:ext cx="8643997" cy="4643470"/>
        </p:xfrm>
        <a:graphic>
          <a:graphicData uri="http://schemas.openxmlformats.org/drawingml/2006/table">
            <a:tbl>
              <a:tblPr/>
              <a:tblGrid>
                <a:gridCol w="1588632"/>
                <a:gridCol w="1566955"/>
                <a:gridCol w="1799064"/>
                <a:gridCol w="1861381"/>
                <a:gridCol w="1827965"/>
              </a:tblGrid>
              <a:tr h="20002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Сдавали ЕГЭ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(от общего кол-ва выпускников)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Подтвердили освоение обр. программы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(от общего кол-ва сдававших ЕГЭ)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Преодолели мин. порог для поступления в вуз (от общего кол-ва сдававших ЕГЭ)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30,35%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64,56%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54,91%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0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59,4%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70,83%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60,94%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24,9%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57,2%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50,51%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0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53,9%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по профилям,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 классов социально-гуманитарного и филологического профилей, </a:t>
            </a:r>
            <a:b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128 выпускников</a:t>
            </a: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214423"/>
          <a:ext cx="8572561" cy="4808324"/>
        </p:xfrm>
        <a:graphic>
          <a:graphicData uri="http://schemas.openxmlformats.org/drawingml/2006/table">
            <a:tbl>
              <a:tblPr/>
              <a:tblGrid>
                <a:gridCol w="1738517"/>
                <a:gridCol w="1545049"/>
                <a:gridCol w="1744786"/>
                <a:gridCol w="1789570"/>
                <a:gridCol w="1754639"/>
              </a:tblGrid>
              <a:tr h="20002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Сдавали ЕГЭ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(от общего кол-ва выпускников)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Подтвердили освоение обр. программы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(от общего кол-ва сдававших ЕГЭ)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Преодолели мин. порог для поступления в вуз (от общего кол-ва сдававших ЕГЭ)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46,67%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53,79%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48,27%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73,5%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69,9%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 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19,49%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82,12%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71,76%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Профильные классы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29,7%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84,2%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4143372" y="1285860"/>
          <a:ext cx="5000628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000628" y="785794"/>
            <a:ext cx="32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Физика, 62 школы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2844" y="857232"/>
            <a:ext cx="3929090" cy="857256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Участники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138 чел., 44 школы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112 чел., 42 школы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1928802"/>
            <a:ext cx="3929090" cy="135732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100% показали освоение образовательной программы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30 школ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34 школы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2844" y="3500438"/>
            <a:ext cx="3929090" cy="135732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Никто не смог преодолеть минимальный порог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4 школы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2 школы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5000636"/>
            <a:ext cx="4857784" cy="171451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Доля преодолевших минимальный порог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Положительная динамика – в 9 школах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Отрицательная динамика – в 4 школах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3539" y="214290"/>
            <a:ext cx="89404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ЕГЭ школ проекта «Точка роста»  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000628" y="785794"/>
            <a:ext cx="3438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Биология, 106 школ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2844" y="857232"/>
            <a:ext cx="3929090" cy="857256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Участники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352 чел., 88 школ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356 чел., 89 школ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1928802"/>
            <a:ext cx="3929090" cy="135732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100% показали освоение образовательной программы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18 школ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29 школ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2844" y="3500438"/>
            <a:ext cx="3929090" cy="135732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Никто не смог преодолеть минимальный порог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27 школ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20 школ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5072074"/>
            <a:ext cx="5000660" cy="1500198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Доля преодолевших минимальный порог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Положительная динамика – в 42 школах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Отрицательная динамика – в 19 школах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142852"/>
            <a:ext cx="88378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ЕГЭ школ проекта «Точка роста» 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4500562" y="1357298"/>
          <a:ext cx="4357686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000628" y="785794"/>
            <a:ext cx="3087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Химия, 93 школы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2844" y="857232"/>
            <a:ext cx="3929090" cy="857256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Участники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267 чел., 70 школ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281 чел., 78 школ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1928802"/>
            <a:ext cx="3929090" cy="135732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100% показали освоение образовательной программы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21 школа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18 школ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2844" y="3500438"/>
            <a:ext cx="3929090" cy="135732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Никто не смог преодолеть минимальный порог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2023 году – 20 школ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2024 году – 30 школ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5072074"/>
            <a:ext cx="5000660" cy="1500198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Доля преодолевших минимальный порог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Положительная динамика – в 20 школах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Отрицательная динамика – в 21 школе 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6131" y="142852"/>
            <a:ext cx="88378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ЕГЭ школ проекта «Точка роста» 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4357686" y="1428736"/>
          <a:ext cx="4572000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 ШНОР, 2023-2024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401369"/>
          <a:ext cx="8786874" cy="6316133"/>
        </p:xfrm>
        <a:graphic>
          <a:graphicData uri="http://schemas.openxmlformats.org/drawingml/2006/table">
            <a:tbl>
              <a:tblPr/>
              <a:tblGrid>
                <a:gridCol w="1716688"/>
                <a:gridCol w="1235556"/>
                <a:gridCol w="1261207"/>
                <a:gridCol w="1261207"/>
                <a:gridCol w="1129425"/>
                <a:gridCol w="1117929"/>
                <a:gridCol w="1064862"/>
              </a:tblGrid>
              <a:tr h="548581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Экзамен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Год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Кол-во школ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Участники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Средний балл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Доля участников, получивших баллы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 Выше порога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61-100б.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63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50,78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95,94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33,16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3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642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44,83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96,57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18,07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23851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Математика профильная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111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49,41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90,09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17,12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115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49,09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79,13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17,39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Обществознание 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305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37,41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41,97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5,57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266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43,47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39,47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7,52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Информатика  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38,50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56,89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12,069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38,52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52,63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7,02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45,06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84,28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12,85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50,88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91,52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10,16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литература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45,14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14,28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49,77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73,68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15,78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География 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46,54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83,33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12,50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46,64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6,66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Химия 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132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33,45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46,21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11,36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38,42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46,06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11,52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Англ. язык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34,66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68,75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54,33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81,25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Биология 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184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32,36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39,13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5,43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43,1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57,75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9,39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8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История  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36,55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61,24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7,75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45,79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80,18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6,31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36572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Математика базовая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Год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Кол-во школ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Участники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Средний балл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КЗ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УСП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3,84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56,65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94,64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8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642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3,93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65,15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94,53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879" marR="41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ОГЭ ШНОР,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3" y="785793"/>
          <a:ext cx="8643994" cy="5927990"/>
        </p:xfrm>
        <a:graphic>
          <a:graphicData uri="http://schemas.openxmlformats.org/drawingml/2006/table">
            <a:tbl>
              <a:tblPr/>
              <a:tblGrid>
                <a:gridCol w="1015729"/>
                <a:gridCol w="698033"/>
                <a:gridCol w="702509"/>
                <a:gridCol w="701616"/>
                <a:gridCol w="702509"/>
                <a:gridCol w="702509"/>
                <a:gridCol w="702509"/>
                <a:gridCol w="702509"/>
                <a:gridCol w="562007"/>
                <a:gridCol w="562007"/>
                <a:gridCol w="978145"/>
                <a:gridCol w="613912"/>
              </a:tblGrid>
              <a:tr h="4206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Отметка «2»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Отметка «3»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Отметка «4»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Отметка «5»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УСП, %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КЗ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8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15,75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50,57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28,46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84,25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33,68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Матем.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1986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948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47,73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35,65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16,26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52,27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16,62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19,79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59,38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20,83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80,21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20,83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21,24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48,19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25,39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78,76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30,57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59,68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15,69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76,40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16,72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12,07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57,85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27,39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2,68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87,93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30,08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История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27,59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49,43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21,84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1,15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72,41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22,99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География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34,94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41,77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20,48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2,81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65,06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23,29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Обществ.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24,18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52,73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21,37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1,72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75,82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23,09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Литер.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83,33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Англ. язык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19,51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24,39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80,49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36,59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98" marR="570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16" y="857221"/>
          <a:ext cx="8715439" cy="6070608"/>
        </p:xfrm>
        <a:graphic>
          <a:graphicData uri="http://schemas.openxmlformats.org/drawingml/2006/table">
            <a:tbl>
              <a:tblPr/>
              <a:tblGrid>
                <a:gridCol w="1483332"/>
                <a:gridCol w="945277"/>
                <a:gridCol w="945277"/>
                <a:gridCol w="758128"/>
                <a:gridCol w="945277"/>
                <a:gridCol w="945277"/>
                <a:gridCol w="738200"/>
                <a:gridCol w="662821"/>
                <a:gridCol w="662821"/>
                <a:gridCol w="629029"/>
              </a:tblGrid>
              <a:tr h="19610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математика профильная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74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81,62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59,83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50,78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39,06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2,34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94,4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Ак-Довурак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Бай-Тайгинский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71,43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28,57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28,57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Барун-Хемчикский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76,92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Дзун-Хемчикский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92,31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61,54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27,27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90,9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Каа-Хемский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92,31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81,82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68,18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45,45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27,27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Монгун-Тайгинский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Овюрский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85,71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71,43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Пий-Хемский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Сут-Хольский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85,71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Тандинский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Тере-Хольский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92,31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84,62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Улуг-Хемский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45,95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56,52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47,83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4,35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Чаа-Хольский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Чеди-Хольский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Эрзинский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88,89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ресучреждения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96,88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84,38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36,8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КПКУ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96,15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23,08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83,98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65,82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48,80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37,60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95,9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22" marR="523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0" y="857232"/>
          <a:ext cx="8786879" cy="5816726"/>
        </p:xfrm>
        <a:graphic>
          <a:graphicData uri="http://schemas.openxmlformats.org/drawingml/2006/table">
            <a:tbl>
              <a:tblPr/>
              <a:tblGrid>
                <a:gridCol w="921203"/>
                <a:gridCol w="767384"/>
                <a:gridCol w="767384"/>
                <a:gridCol w="609238"/>
                <a:gridCol w="767384"/>
                <a:gridCol w="767384"/>
                <a:gridCol w="609238"/>
                <a:gridCol w="767384"/>
                <a:gridCol w="767384"/>
                <a:gridCol w="609238"/>
                <a:gridCol w="496898"/>
                <a:gridCol w="496898"/>
                <a:gridCol w="439862"/>
              </a:tblGrid>
              <a:tr h="11922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литература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английский язык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02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Порог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вуза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3,25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73,91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8,70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96,30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86,47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1,76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Ак-Довурак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43,75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72,22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Бай-Тайгинский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Барун-Хемчикский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71,43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07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Дзун-Хемчикский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48,28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64,29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Каа-Хемский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38,46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7,69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52,94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39,22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72,22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Монгун-Тайгинский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Овюрский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38,89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Пий-Хемский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43,48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39,13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Сут-Хольский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41,94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3,23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Тандинский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Тере-Хольский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38,89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5,56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27,27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22,73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Улуг-Хемский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34,57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28,40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71,43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Чаа-Хольский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Чеди-Хольский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84,62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76,92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Эрзинский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17,14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14,29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73,33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ресучреждения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КПКУ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53,79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48,27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78,43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74,51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5,88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93,55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83,87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82,12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71,76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1,81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911" marR="309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Выдача аттестатов об основном общем и среднем общем образовании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285720" y="1857364"/>
          <a:ext cx="3571900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143372" y="1285860"/>
          <a:ext cx="4643471" cy="5643372"/>
        </p:xfrm>
        <a:graphic>
          <a:graphicData uri="http://schemas.openxmlformats.org/drawingml/2006/table">
            <a:tbl>
              <a:tblPr/>
              <a:tblGrid>
                <a:gridCol w="356546"/>
                <a:gridCol w="2163697"/>
                <a:gridCol w="988700"/>
                <a:gridCol w="1134528"/>
              </a:tblGrid>
              <a:tr h="2298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МО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 классы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 классы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Кызыл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Ак-Довурак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Бай-Тайгинский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Барун-Хемчикский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Дзун-Хемчикский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Каа-Хемский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Кызылский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Монгун-Тайгинский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Овюрский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Пий-Хемский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Сут-Хольский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Тандинский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Тере-Хольский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Тес-Хемский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Тоджинский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Улуг-Хемский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Чаа-Хольский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Чеди-Хольский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Эрзинский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ресучреждения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федеральное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858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ЕГЭ, 2024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928675"/>
          <a:ext cx="8786875" cy="5969010"/>
        </p:xfrm>
        <a:graphic>
          <a:graphicData uri="http://schemas.openxmlformats.org/drawingml/2006/table">
            <a:tbl>
              <a:tblPr/>
              <a:tblGrid>
                <a:gridCol w="1620213"/>
                <a:gridCol w="938806"/>
                <a:gridCol w="938806"/>
                <a:gridCol w="734296"/>
                <a:gridCol w="938806"/>
                <a:gridCol w="938806"/>
                <a:gridCol w="734296"/>
                <a:gridCol w="641738"/>
                <a:gridCol w="650554"/>
                <a:gridCol w="650554"/>
              </a:tblGrid>
              <a:tr h="18538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география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8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Освоили ОП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Преодолели порог для вуза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Высокие баллы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96,43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3,57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66,85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61,33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5,52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71,90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64,76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Ак-Довурак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79,17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Бай-Тайгинский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77,78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77,78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90,91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90,91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Барун-Хемчикский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4,76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Дзун-Хемчикский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38,46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60,61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48,48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Каа-Хемский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77,78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55,56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73,68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57,89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5,26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52,94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Монгун-Тайгинский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Овюрский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Пий-Хемский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56,52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47,83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Сут-Хольский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5,56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45,45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40,91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9,09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Тандинский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57,89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36,84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Тере-Хольский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72,73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63,64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Улуг-Хемский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47,92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45,83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51,92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42,31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1,92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Чаа-Хольский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35,71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28,57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Чеди-Хольский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77,78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Эрзинский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35,71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ресучреждения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6,67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83,87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74,19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6,45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55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КПКУ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87,36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72,41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50,51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4,46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64,39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54,91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14" marR="5501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15468" cy="57152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Учебные планы среднего общего образования</a:t>
            </a: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2918"/>
            <a:ext cx="9144000" cy="6215082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85720" y="642918"/>
            <a:ext cx="8715436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2024-2025 учебном году для среднего уровня общего образования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(10-11 классы) школам представлены 19 вариантов примерного учебного плана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Технологический (инженерный)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 (с углубленным изучением мат. и физ.);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Технологический (информационно-технологический)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 (с углубленным изучением математики и информатики) 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Естественно-научный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профиль ( с углубленным изучением биологии и химии);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Гуманитарный профиль с углубленным изучением литературы и обществознания;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Гуманитарный профиль с углубленным изучением литературы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иностр.языка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Гуманитарный профиль с углубленным изучением литературы и истории;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Гуманитарный профиль с углубленным изучением истории и обществознания;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Гуманитарный профиль с углубленным изучением иностранного языка и истории;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Гуманитарный профиль с углубленным изучением иностранного языка и обществознания;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Социально-экономический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профиль с углубленным изучением 4-х предметов: алгебра и начала математического анализа, геометрия, вероятность и статистика, обществознание;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Социально-экономический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профиль с углубленным изучением 5-х предметов: алгебра и начала математического анализа, геометрия, вероятность и статистика, обществознание, география;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Социально-экономический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профиль с углубленным изучением 2-х предметов: обществознание, география;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Универсальный профиль.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15468" cy="200026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/>
              <a:t> 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Учебные планы с профильной возможностью, предусматривающие изучение государственных языков республик Российской Федерации из числа языков народов Российской Федерации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643182"/>
            <a:ext cx="9144000" cy="4214818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2714620"/>
            <a:ext cx="900115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Технологический (инженерный)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 (с углубленным изучением математики и физики) с изучением родных языков;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Технологический (информационно-технологический)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 (с углубленным изучением математики и информатики) с изучением родных языков;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Естественно-научный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 с изучением родных языков (с углубленным изучением биологии и химии);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Социально-экономический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профиль с изучением родных языков с углубленным изучением 4-х предметов: алгебра и начала анализа, геометрия, вероятность и статистика,  обществознание);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Гуманитарный профиль с изучением родных языков (с углубленным изучением литературы и обществознания);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Универсальный профиль с изучением родных языков.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42844" y="1"/>
          <a:ext cx="9001155" cy="7135876"/>
        </p:xfrm>
        <a:graphic>
          <a:graphicData uri="http://schemas.openxmlformats.org/drawingml/2006/table">
            <a:tbl>
              <a:tblPr/>
              <a:tblGrid>
                <a:gridCol w="240030"/>
                <a:gridCol w="883990"/>
                <a:gridCol w="374850"/>
                <a:gridCol w="314578"/>
                <a:gridCol w="284969"/>
                <a:gridCol w="244789"/>
                <a:gridCol w="374850"/>
                <a:gridCol w="374850"/>
                <a:gridCol w="301360"/>
                <a:gridCol w="284441"/>
                <a:gridCol w="284441"/>
                <a:gridCol w="237916"/>
                <a:gridCol w="301360"/>
                <a:gridCol w="301360"/>
                <a:gridCol w="301360"/>
                <a:gridCol w="301360"/>
                <a:gridCol w="444111"/>
                <a:gridCol w="444111"/>
                <a:gridCol w="374850"/>
                <a:gridCol w="374850"/>
                <a:gridCol w="374850"/>
                <a:gridCol w="374850"/>
                <a:gridCol w="352645"/>
                <a:gridCol w="352645"/>
                <a:gridCol w="501739"/>
              </a:tblGrid>
              <a:tr h="3600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Кожууны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школ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 кл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11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кл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Среднее общее образование (10-11 классы)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Варианты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9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Ак-Довурак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10/7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Бай-Тайгинский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10/6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Барун-Хемчикский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4/5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12/10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Дзун-Хемчикский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10/10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15/15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Каа-Хемский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11/7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14/13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Кызылский</a:t>
                      </a:r>
                      <a:endParaRPr lang="ru-RU" sz="1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8/8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18/14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07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Монгун-Тайг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Овюрский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5/5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7/7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Пий-Хемский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6/6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11/8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Сут-Хольский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5/5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9/9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Тандинский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11/9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Тере-Хольский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4/4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8/7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Улуг-Хемский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6/6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17/17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Чаа-Хольский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4/3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Чеди-Хольский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4/4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8/7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Эрзинский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7/5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Ресучрежден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Кызыл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9/9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3/4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21/14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8/7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59/51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55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167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237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10/8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29/19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11/10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6/2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6/10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44/36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14/13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6/7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4/3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89/77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237/202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46" marR="531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85688" y="1357298"/>
          <a:ext cx="8858312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285728"/>
            <a:ext cx="90011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аспределение 10 и 11 классов республики по профилям: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642918"/>
          <a:ext cx="9001155" cy="594743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9624"/>
                <a:gridCol w="1565419"/>
                <a:gridCol w="704438"/>
                <a:gridCol w="1035228"/>
                <a:gridCol w="2583273"/>
                <a:gridCol w="2643173"/>
              </a:tblGrid>
              <a:tr h="2345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Кожууны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Всего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школ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Вариант №19/13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Классы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5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г. </a:t>
                      </a:r>
                      <a:r>
                        <a:rPr lang="ru-RU" sz="1600" dirty="0" smtClean="0"/>
                        <a:t>Ак-Довурак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4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2/2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русский язык, литература, геометрия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математика, биология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русский язык, литература, геометрия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1460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/>
                        <a:t>Бай-Тайгинский</a:t>
                      </a: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3/1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химия, биология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химия, биология, информатика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алгебра, обществознание, физика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химия, биология, физика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870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3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/>
                        <a:t>Барун-Хемчикский</a:t>
                      </a: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6/5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Биология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История и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Литература и математика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Право, основы педагогики и психологии, </a:t>
                      </a:r>
                      <a:r>
                        <a:rPr lang="ru-RU" sz="1600" dirty="0" err="1"/>
                        <a:t>психотехнология</a:t>
                      </a:r>
                      <a:r>
                        <a:rPr lang="ru-RU" sz="1600" dirty="0"/>
                        <a:t>, ораторское мастерство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Биология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История и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Информатика, история, обществознание,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Экономика, основы педагогики и психологии, </a:t>
                      </a:r>
                      <a:r>
                        <a:rPr lang="ru-RU" sz="1600" dirty="0" err="1"/>
                        <a:t>психотехнология</a:t>
                      </a:r>
                      <a:r>
                        <a:rPr lang="ru-RU" sz="1600" dirty="0"/>
                        <a:t>, ораторское мастерство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Дзун-Хемчикский</a:t>
                      </a:r>
                      <a:r>
                        <a:rPr lang="ru-RU" sz="1600" dirty="0"/>
                        <a:t> </a:t>
                      </a:r>
                      <a:endParaRPr lang="ru-RU" sz="16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14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10/10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Биология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Биология, химия и обществознание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Биология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Биология, химия и обществознание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44" y="0"/>
            <a:ext cx="90011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Предметы для углубленного изучения в рамках профилей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5" y="785794"/>
          <a:ext cx="8858311" cy="56967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2171"/>
                <a:gridCol w="1540577"/>
                <a:gridCol w="693259"/>
                <a:gridCol w="1018799"/>
                <a:gridCol w="2542278"/>
                <a:gridCol w="2601227"/>
              </a:tblGrid>
              <a:tr h="2345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Кожууны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Всего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школ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Вариант №19/13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Классы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5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10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Каа-Хемский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11/7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алгебра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история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Химия, биология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История, 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алгебра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история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Химия, биология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История, обществознание</a:t>
                      </a:r>
                    </a:p>
                  </a:txBody>
                  <a:tcPr marL="68580" marR="68580" marT="0" marB="0"/>
                </a:tc>
              </a:tr>
              <a:tr h="1460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Кызылский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8/8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Алгебра, биология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информатика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информатика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информатика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</a:txBody>
                  <a:tcPr marL="68580" marR="68580" marT="0" marB="0"/>
                </a:tc>
              </a:tr>
              <a:tr h="870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Монгун-Тайгинский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1/1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История, обществознание</a:t>
                      </a: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Овюрский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5/5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Алгебра, геометрия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физика, 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Алгебра, геометрия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физика, обществознание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44" y="142852"/>
            <a:ext cx="90011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Предметы для углубленного изучения в рамках профилей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5" y="785794"/>
          <a:ext cx="8858311" cy="541634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2171"/>
                <a:gridCol w="1540577"/>
                <a:gridCol w="693259"/>
                <a:gridCol w="1018799"/>
                <a:gridCol w="2542278"/>
                <a:gridCol w="2601227"/>
              </a:tblGrid>
              <a:tr h="2345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cs typeface="Times New Roman" pitchFamily="18" charset="0"/>
                        </a:rPr>
                        <a:t>Кожууны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школ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Вариант №19/13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Классы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5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Пий-Хемский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6/6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 и география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биология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биология, 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 и география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биология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биология, обществознание</a:t>
                      </a:r>
                    </a:p>
                  </a:txBody>
                  <a:tcPr marL="68580" marR="68580" marT="0" marB="0"/>
                </a:tc>
              </a:tr>
              <a:tr h="1460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Сут-Хольский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5/5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Обществознание, литература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Математика, биология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Обществознание, литература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Математика, биология</a:t>
                      </a:r>
                    </a:p>
                  </a:txBody>
                  <a:tcPr marL="68580" marR="68580" marT="0" marB="0"/>
                </a:tc>
              </a:tr>
              <a:tr h="870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Тандинский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5/3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мат-ка, общ-ие, 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Тере-Хольский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 и география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 и география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44" y="142852"/>
            <a:ext cx="90011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Предметы для углубленного изучения в рамках профилей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5" y="538505"/>
          <a:ext cx="8858311" cy="618898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2171"/>
                <a:gridCol w="1540577"/>
                <a:gridCol w="693259"/>
                <a:gridCol w="1018799"/>
                <a:gridCol w="2542278"/>
                <a:gridCol w="2601227"/>
              </a:tblGrid>
              <a:tr h="2345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cs typeface="Times New Roman" pitchFamily="18" charset="0"/>
                        </a:rPr>
                        <a:t>Кожууны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школ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Вариант №19/13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Классы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5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980" marR="339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Тес-Хемский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4/4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Русский язык, математика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Русский язык, математика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и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химия</a:t>
                      </a: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Тоджинский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1/1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обществознание</a:t>
                      </a: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Улуг-Хемский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6/6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Биология, химия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Чаа-Хольский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1/0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География. Вероятность и статистика.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Чеди-Хольский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4/4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Русский язык и математика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Русский язык и математика</a:t>
                      </a:r>
                    </a:p>
                  </a:txBody>
                  <a:tcPr marL="68580" marR="68580" marT="0" marB="0"/>
                </a:tc>
              </a:tr>
              <a:tr h="1460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Эрзинский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3/2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Алгебра, геометрия,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математика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Алгебра, геометрия,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обществознание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Литература, математика</a:t>
                      </a:r>
                    </a:p>
                  </a:txBody>
                  <a:tcPr marL="68580" marR="68580" marT="0" marB="0"/>
                </a:tc>
              </a:tr>
              <a:tr h="2753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Ресучреждения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0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Кызыл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29/21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 и биология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литература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 и биология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обществознание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и литература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63055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и обществознание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44" y="0"/>
            <a:ext cx="90011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Предметы для углубленного изучения в рамках профилей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1904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0" y="0"/>
            <a:ext cx="9144000" cy="838200"/>
          </a:xfrm>
          <a:custGeom>
            <a:avLst/>
            <a:gdLst/>
            <a:ahLst/>
            <a:cxnLst/>
            <a:rect l="l" t="t" r="r" b="b"/>
            <a:pathLst>
              <a:path w="12192000" h="1454150">
                <a:moveTo>
                  <a:pt x="12192000" y="0"/>
                </a:moveTo>
                <a:lnTo>
                  <a:pt x="0" y="0"/>
                </a:lnTo>
                <a:lnTo>
                  <a:pt x="0" y="1453896"/>
                </a:lnTo>
                <a:lnTo>
                  <a:pt x="12192000" y="145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1741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38200" y="152400"/>
            <a:ext cx="7778115" cy="598882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600" b="1" dirty="0">
                <a:solidFill>
                  <a:schemeClr val="bg1"/>
                </a:solidFill>
              </a:rPr>
              <a:t>ВЫБОР</a:t>
            </a:r>
            <a:r>
              <a:rPr sz="1600" b="1" spc="-114" dirty="0">
                <a:solidFill>
                  <a:schemeClr val="bg1"/>
                </a:solidFill>
              </a:rPr>
              <a:t> </a:t>
            </a:r>
            <a:r>
              <a:rPr sz="1600" b="1" spc="-10" dirty="0">
                <a:solidFill>
                  <a:schemeClr val="bg1"/>
                </a:solidFill>
              </a:rPr>
              <a:t>ПРОФИЛЬНОЙ</a:t>
            </a:r>
            <a:r>
              <a:rPr sz="1600" b="1" spc="-85" dirty="0">
                <a:solidFill>
                  <a:schemeClr val="bg1"/>
                </a:solidFill>
              </a:rPr>
              <a:t> </a:t>
            </a:r>
            <a:r>
              <a:rPr sz="1600" b="1" spc="-35" dirty="0">
                <a:solidFill>
                  <a:schemeClr val="bg1"/>
                </a:solidFill>
              </a:rPr>
              <a:t>МАТЕМАТИКИ</a:t>
            </a:r>
            <a:r>
              <a:rPr sz="1600" b="1" spc="-140" dirty="0">
                <a:solidFill>
                  <a:schemeClr val="bg1"/>
                </a:solidFill>
              </a:rPr>
              <a:t> </a:t>
            </a:r>
            <a:r>
              <a:rPr sz="1600" b="1" dirty="0">
                <a:solidFill>
                  <a:schemeClr val="bg1"/>
                </a:solidFill>
              </a:rPr>
              <a:t>ДЛЯ</a:t>
            </a:r>
            <a:r>
              <a:rPr sz="1600" b="1" spc="-100" dirty="0">
                <a:solidFill>
                  <a:schemeClr val="bg1"/>
                </a:solidFill>
              </a:rPr>
              <a:t> </a:t>
            </a:r>
            <a:r>
              <a:rPr sz="1600" b="1" spc="-40" dirty="0">
                <a:solidFill>
                  <a:schemeClr val="bg1"/>
                </a:solidFill>
              </a:rPr>
              <a:t>СДАЧИ</a:t>
            </a:r>
            <a:r>
              <a:rPr sz="1600" b="1" spc="-114" dirty="0">
                <a:solidFill>
                  <a:schemeClr val="bg1"/>
                </a:solidFill>
              </a:rPr>
              <a:t> </a:t>
            </a:r>
            <a:r>
              <a:rPr sz="1600" b="1" spc="-25" dirty="0">
                <a:solidFill>
                  <a:schemeClr val="bg1"/>
                </a:solidFill>
              </a:rPr>
              <a:t>ЕГЭ</a:t>
            </a:r>
          </a:p>
          <a:p>
            <a:pPr marL="33020">
              <a:lnSpc>
                <a:spcPct val="100000"/>
              </a:lnSpc>
              <a:spcBef>
                <a:spcPts val="355"/>
              </a:spcBef>
            </a:pPr>
            <a:r>
              <a:rPr sz="1600" b="1" dirty="0">
                <a:solidFill>
                  <a:schemeClr val="bg1"/>
                </a:solidFill>
              </a:rPr>
              <a:t>43,7</a:t>
            </a:r>
            <a:r>
              <a:rPr sz="1600" b="1" spc="-85" dirty="0">
                <a:solidFill>
                  <a:schemeClr val="bg1"/>
                </a:solidFill>
              </a:rPr>
              <a:t> </a:t>
            </a:r>
            <a:r>
              <a:rPr sz="1600" b="1" dirty="0">
                <a:solidFill>
                  <a:schemeClr val="bg1"/>
                </a:solidFill>
              </a:rPr>
              <a:t>%</a:t>
            </a:r>
            <a:r>
              <a:rPr sz="1600" b="1" spc="-80" dirty="0">
                <a:solidFill>
                  <a:schemeClr val="bg1"/>
                </a:solidFill>
              </a:rPr>
              <a:t> </a:t>
            </a:r>
            <a:r>
              <a:rPr sz="1600" b="1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выпускников</a:t>
            </a:r>
            <a:r>
              <a:rPr sz="1600" b="1" spc="-4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в</a:t>
            </a:r>
            <a:r>
              <a:rPr sz="1600" b="1" spc="-3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среднем</a:t>
            </a:r>
            <a:r>
              <a:rPr sz="1600" b="1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600" b="1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75" dirty="0">
                <a:solidFill>
                  <a:schemeClr val="bg1"/>
                </a:solidFill>
                <a:latin typeface="Microsoft Sans Serif"/>
                <a:cs typeface="Microsoft Sans Serif"/>
              </a:rPr>
              <a:t>РФ</a:t>
            </a:r>
            <a:r>
              <a:rPr sz="1600" b="1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выбрали</a:t>
            </a:r>
            <a:r>
              <a:rPr sz="1600" b="1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ЕГЭ</a:t>
            </a:r>
            <a:r>
              <a:rPr sz="1600" b="1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600" b="1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dirty="0">
                <a:solidFill>
                  <a:schemeClr val="bg1"/>
                </a:solidFill>
                <a:latin typeface="Microsoft Sans Serif"/>
                <a:cs typeface="Microsoft Sans Serif"/>
              </a:rPr>
              <a:t>профильной</a:t>
            </a:r>
            <a:r>
              <a:rPr sz="1600" b="1" spc="-5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математике</a:t>
            </a:r>
            <a:endParaRPr sz="1600" b="1" dirty="0">
              <a:solidFill>
                <a:schemeClr val="bg1"/>
              </a:solidFill>
              <a:latin typeface="Microsoft Sans Serif"/>
              <a:cs typeface="Microsoft Sans Serif"/>
            </a:endParaRPr>
          </a:p>
        </p:txBody>
      </p:sp>
      <p:grpSp>
        <p:nvGrpSpPr>
          <p:cNvPr id="3" name="object 6"/>
          <p:cNvGrpSpPr/>
          <p:nvPr/>
        </p:nvGrpSpPr>
        <p:grpSpPr>
          <a:xfrm>
            <a:off x="381000" y="609600"/>
            <a:ext cx="4204335" cy="1431290"/>
            <a:chOff x="556259" y="1371600"/>
            <a:chExt cx="5605780" cy="143129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6259" y="1371600"/>
              <a:ext cx="5605271" cy="143102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86384" y="1623059"/>
              <a:ext cx="5145405" cy="928369"/>
            </a:xfrm>
            <a:custGeom>
              <a:avLst/>
              <a:gdLst/>
              <a:ahLst/>
              <a:cxnLst/>
              <a:rect l="l" t="t" r="r" b="b"/>
              <a:pathLst>
                <a:path w="5145405" h="928369">
                  <a:moveTo>
                    <a:pt x="5145024" y="0"/>
                  </a:moveTo>
                  <a:lnTo>
                    <a:pt x="0" y="0"/>
                  </a:lnTo>
                  <a:lnTo>
                    <a:pt x="0" y="928115"/>
                  </a:lnTo>
                  <a:lnTo>
                    <a:pt x="5145024" y="928115"/>
                  </a:lnTo>
                  <a:lnTo>
                    <a:pt x="5145024" y="0"/>
                  </a:lnTo>
                  <a:close/>
                </a:path>
              </a:pathLst>
            </a:custGeom>
            <a:solidFill>
              <a:srgbClr val="174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09600" y="914400"/>
            <a:ext cx="381000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0104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наибольшая</a:t>
            </a:r>
            <a:r>
              <a:rPr sz="1400" b="1" spc="-6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доля</a:t>
            </a:r>
            <a:r>
              <a:rPr sz="1400" b="1" spc="-3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rgbClr val="089ACD"/>
                </a:solidFill>
                <a:latin typeface="Arial"/>
                <a:cs typeface="Arial"/>
              </a:rPr>
              <a:t>выпускников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 err="1" smtClean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r>
              <a:rPr lang="ru-RU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 smtClean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профильной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математике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1000" y="1981200"/>
            <a:ext cx="4114800" cy="2844800"/>
          </a:xfrm>
          <a:custGeom>
            <a:avLst/>
            <a:gdLst/>
            <a:ahLst/>
            <a:cxnLst/>
            <a:rect l="l" t="t" r="r" b="b"/>
            <a:pathLst>
              <a:path w="5130800" h="2844800">
                <a:moveTo>
                  <a:pt x="5130800" y="853414"/>
                </a:moveTo>
                <a:lnTo>
                  <a:pt x="3187395" y="853414"/>
                </a:lnTo>
                <a:lnTo>
                  <a:pt x="0" y="853414"/>
                </a:lnTo>
                <a:lnTo>
                  <a:pt x="0" y="1137881"/>
                </a:lnTo>
                <a:lnTo>
                  <a:pt x="0" y="2844685"/>
                </a:lnTo>
                <a:lnTo>
                  <a:pt x="3187395" y="2844685"/>
                </a:lnTo>
                <a:lnTo>
                  <a:pt x="5130800" y="2844685"/>
                </a:lnTo>
                <a:lnTo>
                  <a:pt x="5130800" y="2560218"/>
                </a:lnTo>
                <a:lnTo>
                  <a:pt x="5130800" y="2275751"/>
                </a:lnTo>
                <a:lnTo>
                  <a:pt x="5130800" y="1991283"/>
                </a:lnTo>
                <a:lnTo>
                  <a:pt x="5130800" y="1706816"/>
                </a:lnTo>
                <a:lnTo>
                  <a:pt x="5130800" y="1422349"/>
                </a:lnTo>
                <a:lnTo>
                  <a:pt x="5130800" y="1137881"/>
                </a:lnTo>
                <a:lnTo>
                  <a:pt x="5130800" y="853414"/>
                </a:lnTo>
                <a:close/>
              </a:path>
              <a:path w="5130800" h="2844800">
                <a:moveTo>
                  <a:pt x="5130800" y="0"/>
                </a:moveTo>
                <a:lnTo>
                  <a:pt x="3187395" y="0"/>
                </a:lnTo>
                <a:lnTo>
                  <a:pt x="0" y="0"/>
                </a:lnTo>
                <a:lnTo>
                  <a:pt x="0" y="284467"/>
                </a:lnTo>
                <a:lnTo>
                  <a:pt x="0" y="568934"/>
                </a:lnTo>
                <a:lnTo>
                  <a:pt x="0" y="853401"/>
                </a:lnTo>
                <a:lnTo>
                  <a:pt x="3187395" y="853401"/>
                </a:lnTo>
                <a:lnTo>
                  <a:pt x="5130800" y="853401"/>
                </a:lnTo>
                <a:lnTo>
                  <a:pt x="5130800" y="568934"/>
                </a:lnTo>
                <a:lnTo>
                  <a:pt x="5130800" y="284467"/>
                </a:lnTo>
                <a:lnTo>
                  <a:pt x="51308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9600" y="2057400"/>
            <a:ext cx="2152575" cy="28937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5600"/>
              </a:lnSpc>
              <a:spcBef>
                <a:spcPts val="100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Марий</a:t>
            </a:r>
            <a:r>
              <a:rPr sz="12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Эл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Чувашская</a:t>
            </a:r>
            <a:r>
              <a:rPr sz="12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Самарская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Ивановская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Воронежская</a:t>
            </a:r>
            <a:r>
              <a:rPr sz="12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Башкортостан Вологодская</a:t>
            </a:r>
            <a:r>
              <a:rPr sz="12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Пермский</a:t>
            </a:r>
            <a:r>
              <a:rPr sz="12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край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2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12700" marR="5080">
              <a:lnSpc>
                <a:spcPct val="155600"/>
              </a:lnSpc>
              <a:spcBef>
                <a:spcPts val="100"/>
              </a:spcBef>
            </a:pPr>
            <a:r>
              <a:rPr sz="1200" spc="-2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Костромская</a:t>
            </a:r>
            <a:r>
              <a:rPr sz="1200" spc="-5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Татарстан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05200" y="1981200"/>
            <a:ext cx="758992" cy="29718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57,44%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56,44%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55,64%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54,87%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53,39%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52,53%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52,03%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51,89%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51,76%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50,72%</a:t>
            </a:r>
            <a:endParaRPr sz="1200" dirty="0">
              <a:latin typeface="Microsoft Sans Serif"/>
              <a:cs typeface="Microsoft Sans Serif"/>
            </a:endParaRPr>
          </a:p>
        </p:txBody>
      </p:sp>
      <p:grpSp>
        <p:nvGrpSpPr>
          <p:cNvPr id="6" name="object 13"/>
          <p:cNvGrpSpPr/>
          <p:nvPr/>
        </p:nvGrpSpPr>
        <p:grpSpPr>
          <a:xfrm>
            <a:off x="4724400" y="609600"/>
            <a:ext cx="4204335" cy="1385570"/>
            <a:chOff x="6347459" y="1380744"/>
            <a:chExt cx="5605780" cy="138557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47459" y="1380744"/>
              <a:ext cx="5605271" cy="138531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577583" y="1632204"/>
              <a:ext cx="5145405" cy="882650"/>
            </a:xfrm>
            <a:custGeom>
              <a:avLst/>
              <a:gdLst/>
              <a:ahLst/>
              <a:cxnLst/>
              <a:rect l="l" t="t" r="r" b="b"/>
              <a:pathLst>
                <a:path w="5145405" h="882650">
                  <a:moveTo>
                    <a:pt x="5145024" y="0"/>
                  </a:moveTo>
                  <a:lnTo>
                    <a:pt x="0" y="0"/>
                  </a:lnTo>
                  <a:lnTo>
                    <a:pt x="0" y="882396"/>
                  </a:lnTo>
                  <a:lnTo>
                    <a:pt x="5145024" y="882396"/>
                  </a:lnTo>
                  <a:lnTo>
                    <a:pt x="5145024" y="0"/>
                  </a:lnTo>
                  <a:close/>
                </a:path>
              </a:pathLst>
            </a:custGeom>
            <a:solidFill>
              <a:srgbClr val="174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953000" y="914400"/>
            <a:ext cx="373380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06755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наименьшая</a:t>
            </a:r>
            <a:r>
              <a:rPr sz="1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доля</a:t>
            </a:r>
            <a:r>
              <a:rPr sz="14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rgbClr val="FF0000"/>
                </a:solidFill>
                <a:latin typeface="Arial"/>
                <a:cs typeface="Arial"/>
              </a:rPr>
              <a:t>выпускников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 err="1" smtClean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r>
              <a:rPr lang="ru-RU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 smtClean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профильной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математике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948238" y="2521191"/>
            <a:ext cx="3829050" cy="2857500"/>
          </a:xfrm>
          <a:custGeom>
            <a:avLst/>
            <a:gdLst/>
            <a:ahLst/>
            <a:cxnLst/>
            <a:rect l="l" t="t" r="r" b="b"/>
            <a:pathLst>
              <a:path w="5105400" h="2857500">
                <a:moveTo>
                  <a:pt x="5105400" y="1152004"/>
                </a:moveTo>
                <a:lnTo>
                  <a:pt x="3171609" y="1152004"/>
                </a:lnTo>
                <a:lnTo>
                  <a:pt x="0" y="1152004"/>
                </a:lnTo>
                <a:lnTo>
                  <a:pt x="0" y="1451368"/>
                </a:lnTo>
                <a:lnTo>
                  <a:pt x="0" y="2857258"/>
                </a:lnTo>
                <a:lnTo>
                  <a:pt x="3171609" y="2857258"/>
                </a:lnTo>
                <a:lnTo>
                  <a:pt x="5105400" y="2857258"/>
                </a:lnTo>
                <a:lnTo>
                  <a:pt x="5105400" y="2580627"/>
                </a:lnTo>
                <a:lnTo>
                  <a:pt x="5105400" y="2281275"/>
                </a:lnTo>
                <a:lnTo>
                  <a:pt x="5105400" y="1451368"/>
                </a:lnTo>
                <a:lnTo>
                  <a:pt x="5105400" y="1152004"/>
                </a:lnTo>
                <a:close/>
              </a:path>
              <a:path w="5105400" h="2857500">
                <a:moveTo>
                  <a:pt x="5105400" y="0"/>
                </a:moveTo>
                <a:lnTo>
                  <a:pt x="3171609" y="0"/>
                </a:lnTo>
                <a:lnTo>
                  <a:pt x="0" y="0"/>
                </a:lnTo>
                <a:lnTo>
                  <a:pt x="0" y="276631"/>
                </a:lnTo>
                <a:lnTo>
                  <a:pt x="0" y="575995"/>
                </a:lnTo>
                <a:lnTo>
                  <a:pt x="0" y="852627"/>
                </a:lnTo>
                <a:lnTo>
                  <a:pt x="0" y="1151991"/>
                </a:lnTo>
                <a:lnTo>
                  <a:pt x="3171609" y="1151991"/>
                </a:lnTo>
                <a:lnTo>
                  <a:pt x="5105400" y="1151991"/>
                </a:lnTo>
                <a:lnTo>
                  <a:pt x="5105400" y="852627"/>
                </a:lnTo>
                <a:lnTo>
                  <a:pt x="5105400" y="575995"/>
                </a:lnTo>
                <a:lnTo>
                  <a:pt x="5105400" y="276631"/>
                </a:lnTo>
                <a:lnTo>
                  <a:pt x="51054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800600" y="1981200"/>
            <a:ext cx="2514600" cy="287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3050">
              <a:lnSpc>
                <a:spcPct val="150000"/>
              </a:lnSpc>
              <a:spcBef>
                <a:spcPts val="100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 Саха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(Якутия)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Еврейская</a:t>
            </a:r>
            <a:r>
              <a:rPr sz="12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автономная</a:t>
            </a:r>
            <a:r>
              <a:rPr sz="12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1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12700" marR="273050">
              <a:lnSpc>
                <a:spcPct val="150000"/>
              </a:lnSpc>
              <a:spcBef>
                <a:spcPts val="100"/>
              </a:spcBef>
            </a:pPr>
            <a:r>
              <a:rPr sz="1200" spc="-2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Крым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50000"/>
              </a:lnSpc>
              <a:spcBef>
                <a:spcPts val="825"/>
              </a:spcBef>
            </a:pP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Чукотский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автономный</a:t>
            </a:r>
            <a:r>
              <a:rPr sz="12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округ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50000"/>
              </a:lnSpc>
              <a:spcBef>
                <a:spcPts val="90"/>
              </a:spcBef>
            </a:pP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Кабардино-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Балкарская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Ингушетия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903605">
              <a:lnSpc>
                <a:spcPct val="150000"/>
              </a:lnSpc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Тыва Чеченская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191770">
              <a:lnSpc>
                <a:spcPct val="150000"/>
              </a:lnSpc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Луганская</a:t>
            </a:r>
            <a:r>
              <a:rPr sz="12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Народная</a:t>
            </a:r>
            <a:r>
              <a:rPr sz="12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2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12700" marR="191770">
              <a:lnSpc>
                <a:spcPct val="150000"/>
              </a:lnSpc>
            </a:pPr>
            <a:r>
              <a:rPr sz="1200" spc="-2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Дагестан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91400" y="1981200"/>
            <a:ext cx="777191" cy="2875787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27,23%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26,69%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26,12%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25,85%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25,20%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23,02%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22,96%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21,01%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19,61%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18,56%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8600" y="4953000"/>
            <a:ext cx="480060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37</a:t>
            </a:r>
            <a:r>
              <a:rPr sz="1400" b="1" spc="-6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регионов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1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которых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доля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выпускников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выбравших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ЕГЭ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профильной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математике</a:t>
            </a:r>
            <a:r>
              <a:rPr sz="1400" b="1" spc="-30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1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выше</a:t>
            </a:r>
            <a:r>
              <a:rPr sz="1400" b="1" spc="-2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среднего</a:t>
            </a:r>
            <a:r>
              <a:rPr sz="1400" b="1" spc="-4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по</a:t>
            </a:r>
            <a:r>
              <a:rPr sz="1400" b="1" spc="-25" dirty="0">
                <a:solidFill>
                  <a:srgbClr val="089ACD"/>
                </a:solidFill>
                <a:latin typeface="Arial"/>
                <a:cs typeface="Arial"/>
              </a:rPr>
              <a:t> РФ</a:t>
            </a:r>
            <a:endParaRPr sz="1400" dirty="0">
              <a:latin typeface="Arial"/>
              <a:cs typeface="Arial"/>
            </a:endParaRPr>
          </a:p>
          <a:p>
            <a:pPr marL="299085" marR="123825" indent="-28702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52</a:t>
            </a:r>
            <a:r>
              <a:rPr sz="1400" b="1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региона,</a:t>
            </a:r>
            <a:r>
              <a:rPr sz="14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которых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доля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выпускников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выбравших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ЕГЭ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профильной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математике</a:t>
            </a:r>
            <a:r>
              <a:rPr sz="1400" b="1" spc="-30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ниже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среднего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РФ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3" name="object 21"/>
          <p:cNvGrpSpPr/>
          <p:nvPr/>
        </p:nvGrpSpPr>
        <p:grpSpPr>
          <a:xfrm>
            <a:off x="5253990" y="4953000"/>
            <a:ext cx="3890010" cy="1019810"/>
            <a:chOff x="6591300" y="5571744"/>
            <a:chExt cx="5186680" cy="1019810"/>
          </a:xfrm>
        </p:grpSpPr>
        <p:sp>
          <p:nvSpPr>
            <p:cNvPr id="22" name="object 22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4912563" y="0"/>
                  </a:moveTo>
                  <a:lnTo>
                    <a:pt x="0" y="0"/>
                  </a:lnTo>
                  <a:lnTo>
                    <a:pt x="0" y="1007364"/>
                  </a:lnTo>
                  <a:lnTo>
                    <a:pt x="4912563" y="1007364"/>
                  </a:lnTo>
                  <a:lnTo>
                    <a:pt x="5173980" y="503682"/>
                  </a:lnTo>
                  <a:lnTo>
                    <a:pt x="4912563" y="0"/>
                  </a:lnTo>
                  <a:close/>
                </a:path>
              </a:pathLst>
            </a:custGeom>
            <a:solidFill>
              <a:srgbClr val="067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0" y="0"/>
                  </a:moveTo>
                  <a:lnTo>
                    <a:pt x="4912563" y="0"/>
                  </a:lnTo>
                  <a:lnTo>
                    <a:pt x="5173980" y="503682"/>
                  </a:lnTo>
                  <a:lnTo>
                    <a:pt x="4912563" y="1007364"/>
                  </a:lnTo>
                  <a:lnTo>
                    <a:pt x="0" y="1007364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089A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5410200" y="5029200"/>
            <a:ext cx="3303746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Необходимо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проводить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работу,</a:t>
            </a:r>
            <a:r>
              <a:rPr sz="16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направленную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рост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заинтересованности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обучающихся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выборе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предметов!</a:t>
            </a:r>
            <a:endParaRPr sz="1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 предметов ОГЭ, 2022 – 2024, %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14282" y="714356"/>
          <a:ext cx="8643998" cy="6143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190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678316" y="6365063"/>
            <a:ext cx="14049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0" dirty="0">
                <a:solidFill>
                  <a:srgbClr val="BEBEBE"/>
                </a:solidFill>
                <a:latin typeface="Microsoft Sans Serif"/>
                <a:cs typeface="Microsoft Sans Serif"/>
              </a:rPr>
              <a:t>16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990600"/>
          </a:xfrm>
          <a:custGeom>
            <a:avLst/>
            <a:gdLst/>
            <a:ahLst/>
            <a:cxnLst/>
            <a:rect l="l" t="t" r="r" b="b"/>
            <a:pathLst>
              <a:path w="12192000" h="1454150">
                <a:moveTo>
                  <a:pt x="12192000" y="0"/>
                </a:moveTo>
                <a:lnTo>
                  <a:pt x="0" y="0"/>
                </a:lnTo>
                <a:lnTo>
                  <a:pt x="0" y="1453896"/>
                </a:lnTo>
                <a:lnTo>
                  <a:pt x="12192000" y="145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1741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3400" y="152400"/>
            <a:ext cx="8077200" cy="660437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chemeClr val="bg1"/>
                </a:solidFill>
              </a:rPr>
              <a:t>ВЫБОР</a:t>
            </a:r>
            <a:r>
              <a:rPr sz="1800" spc="-110" dirty="0">
                <a:solidFill>
                  <a:schemeClr val="bg1"/>
                </a:solidFill>
              </a:rPr>
              <a:t> </a:t>
            </a:r>
            <a:r>
              <a:rPr sz="1800" dirty="0">
                <a:solidFill>
                  <a:schemeClr val="bg1"/>
                </a:solidFill>
              </a:rPr>
              <a:t>ФИЗИКИ</a:t>
            </a:r>
            <a:r>
              <a:rPr sz="1800" spc="-100" dirty="0">
                <a:solidFill>
                  <a:schemeClr val="bg1"/>
                </a:solidFill>
              </a:rPr>
              <a:t> </a:t>
            </a:r>
            <a:r>
              <a:rPr sz="1800" dirty="0">
                <a:solidFill>
                  <a:schemeClr val="bg1"/>
                </a:solidFill>
              </a:rPr>
              <a:t>ДЛЯ</a:t>
            </a:r>
            <a:r>
              <a:rPr sz="1800" spc="-95" dirty="0">
                <a:solidFill>
                  <a:schemeClr val="bg1"/>
                </a:solidFill>
              </a:rPr>
              <a:t> </a:t>
            </a:r>
            <a:r>
              <a:rPr sz="1800" spc="-35" dirty="0">
                <a:solidFill>
                  <a:schemeClr val="bg1"/>
                </a:solidFill>
              </a:rPr>
              <a:t>СДАЧИ</a:t>
            </a:r>
            <a:r>
              <a:rPr sz="1800" spc="-114" dirty="0">
                <a:solidFill>
                  <a:schemeClr val="bg1"/>
                </a:solidFill>
              </a:rPr>
              <a:t> </a:t>
            </a:r>
            <a:r>
              <a:rPr sz="1800" spc="-25" dirty="0">
                <a:solidFill>
                  <a:schemeClr val="bg1"/>
                </a:solidFill>
              </a:rPr>
              <a:t>ЕГЭ</a:t>
            </a:r>
          </a:p>
          <a:p>
            <a:pPr marL="33020">
              <a:lnSpc>
                <a:spcPct val="100000"/>
              </a:lnSpc>
              <a:spcBef>
                <a:spcPts val="355"/>
              </a:spcBef>
            </a:pPr>
            <a:r>
              <a:rPr sz="1800" dirty="0">
                <a:solidFill>
                  <a:schemeClr val="bg1"/>
                </a:solidFill>
              </a:rPr>
              <a:t>14,4</a:t>
            </a:r>
            <a:r>
              <a:rPr sz="1800" spc="-90" dirty="0">
                <a:solidFill>
                  <a:schemeClr val="bg1"/>
                </a:solidFill>
              </a:rPr>
              <a:t> </a:t>
            </a:r>
            <a:r>
              <a:rPr sz="1800" dirty="0">
                <a:solidFill>
                  <a:schemeClr val="bg1"/>
                </a:solidFill>
              </a:rPr>
              <a:t>%</a:t>
            </a:r>
            <a:r>
              <a:rPr sz="1800" spc="-80" dirty="0">
                <a:solidFill>
                  <a:schemeClr val="bg1"/>
                </a:solidFill>
              </a:rPr>
              <a:t> </a:t>
            </a:r>
            <a:r>
              <a:rPr sz="1800" b="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выпускников</a:t>
            </a:r>
            <a:r>
              <a:rPr sz="1800" b="0" spc="-4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в</a:t>
            </a:r>
            <a:r>
              <a:rPr sz="1800" b="0" spc="-4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среднем</a:t>
            </a:r>
            <a:r>
              <a:rPr sz="1800" b="0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800" b="0" spc="-3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75" dirty="0">
                <a:solidFill>
                  <a:schemeClr val="bg1"/>
                </a:solidFill>
                <a:latin typeface="Microsoft Sans Serif"/>
                <a:cs typeface="Microsoft Sans Serif"/>
              </a:rPr>
              <a:t>РФ</a:t>
            </a:r>
            <a:r>
              <a:rPr sz="1800" b="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выбрали</a:t>
            </a:r>
            <a:r>
              <a:rPr sz="1800" b="0" spc="-6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ЕГЭ</a:t>
            </a:r>
            <a:r>
              <a:rPr sz="1800" b="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800" b="0" spc="-3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профильной</a:t>
            </a:r>
            <a:r>
              <a:rPr sz="1800" b="0" spc="-5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физике</a:t>
            </a:r>
            <a:endParaRPr sz="1800" dirty="0">
              <a:solidFill>
                <a:schemeClr val="bg1"/>
              </a:solidFill>
              <a:latin typeface="Microsoft Sans Serif"/>
              <a:cs typeface="Microsoft Sans Serif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7195" y="1371601"/>
            <a:ext cx="4203953" cy="143102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33400" y="1066800"/>
            <a:ext cx="3859054" cy="995144"/>
          </a:xfrm>
          <a:prstGeom prst="rect">
            <a:avLst/>
          </a:prstGeom>
          <a:solidFill>
            <a:srgbClr val="174179"/>
          </a:solidFill>
        </p:spPr>
        <p:txBody>
          <a:bodyPr vert="horz" wrap="square" lIns="0" tIns="132080" rIns="0" bIns="0" rtlCol="0">
            <a:spAutoFit/>
          </a:bodyPr>
          <a:lstStyle/>
          <a:p>
            <a:pPr marL="532765" marR="705485" indent="701040">
              <a:lnSpc>
                <a:spcPct val="100000"/>
              </a:lnSpc>
              <a:spcBef>
                <a:spcPts val="1040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наибольшая</a:t>
            </a:r>
            <a:r>
              <a:rPr sz="1400" b="1" spc="-6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доля</a:t>
            </a:r>
            <a:r>
              <a:rPr sz="1400" b="1" spc="-3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выпускников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endParaRPr sz="1400" dirty="0">
              <a:latin typeface="Arial"/>
              <a:cs typeface="Arial"/>
            </a:endParaRPr>
          </a:p>
          <a:p>
            <a:pPr marL="1233805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профильной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физике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33400" y="2209800"/>
            <a:ext cx="3848100" cy="2844800"/>
          </a:xfrm>
          <a:custGeom>
            <a:avLst/>
            <a:gdLst/>
            <a:ahLst/>
            <a:cxnLst/>
            <a:rect l="l" t="t" r="r" b="b"/>
            <a:pathLst>
              <a:path w="5130800" h="2844800">
                <a:moveTo>
                  <a:pt x="5130800" y="853414"/>
                </a:moveTo>
                <a:lnTo>
                  <a:pt x="3187395" y="853414"/>
                </a:lnTo>
                <a:lnTo>
                  <a:pt x="0" y="853414"/>
                </a:lnTo>
                <a:lnTo>
                  <a:pt x="0" y="1137881"/>
                </a:lnTo>
                <a:lnTo>
                  <a:pt x="0" y="2844685"/>
                </a:lnTo>
                <a:lnTo>
                  <a:pt x="3187395" y="2844685"/>
                </a:lnTo>
                <a:lnTo>
                  <a:pt x="5130800" y="2844685"/>
                </a:lnTo>
                <a:lnTo>
                  <a:pt x="5130800" y="2560218"/>
                </a:lnTo>
                <a:lnTo>
                  <a:pt x="5130800" y="2275751"/>
                </a:lnTo>
                <a:lnTo>
                  <a:pt x="5130800" y="1991283"/>
                </a:lnTo>
                <a:lnTo>
                  <a:pt x="5130800" y="1706816"/>
                </a:lnTo>
                <a:lnTo>
                  <a:pt x="5130800" y="1422349"/>
                </a:lnTo>
                <a:lnTo>
                  <a:pt x="5130800" y="1137881"/>
                </a:lnTo>
                <a:lnTo>
                  <a:pt x="5130800" y="853414"/>
                </a:lnTo>
                <a:close/>
              </a:path>
              <a:path w="5130800" h="2844800">
                <a:moveTo>
                  <a:pt x="5130800" y="0"/>
                </a:moveTo>
                <a:lnTo>
                  <a:pt x="3187395" y="0"/>
                </a:lnTo>
                <a:lnTo>
                  <a:pt x="0" y="0"/>
                </a:lnTo>
                <a:lnTo>
                  <a:pt x="0" y="284467"/>
                </a:lnTo>
                <a:lnTo>
                  <a:pt x="0" y="568934"/>
                </a:lnTo>
                <a:lnTo>
                  <a:pt x="0" y="853401"/>
                </a:lnTo>
                <a:lnTo>
                  <a:pt x="3187395" y="853401"/>
                </a:lnTo>
                <a:lnTo>
                  <a:pt x="5130800" y="853401"/>
                </a:lnTo>
                <a:lnTo>
                  <a:pt x="5130800" y="568934"/>
                </a:lnTo>
                <a:lnTo>
                  <a:pt x="5130800" y="284467"/>
                </a:lnTo>
                <a:lnTo>
                  <a:pt x="51308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52550" y="2482692"/>
            <a:ext cx="1990650" cy="2893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55700"/>
              </a:lnSpc>
              <a:spcBef>
                <a:spcPts val="95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Марий</a:t>
            </a:r>
            <a:r>
              <a:rPr sz="12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Эл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Херсонская</a:t>
            </a:r>
            <a:r>
              <a:rPr sz="12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Самарская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Воронежская</a:t>
            </a:r>
            <a:r>
              <a:rPr sz="12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Омская</a:t>
            </a:r>
            <a:r>
              <a:rPr sz="12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Ивановская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Оренбургская</a:t>
            </a:r>
            <a:r>
              <a:rPr sz="12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Астраханская</a:t>
            </a:r>
            <a:r>
              <a:rPr sz="12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Рязанская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1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R="5080">
              <a:lnSpc>
                <a:spcPct val="155700"/>
              </a:lnSpc>
              <a:spcBef>
                <a:spcPts val="95"/>
              </a:spcBef>
            </a:pPr>
            <a:r>
              <a:rPr sz="1200" spc="-2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Курская</a:t>
            </a:r>
            <a:r>
              <a:rPr sz="1200" spc="-30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00400" y="2438400"/>
            <a:ext cx="895465" cy="288540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27,88%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25,00%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22,10%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21,14%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21,09%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20,71%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20,05%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19,81%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19,74%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19,37%</a:t>
            </a:r>
            <a:endParaRPr sz="1200" dirty="0">
              <a:latin typeface="Microsoft Sans Serif"/>
              <a:cs typeface="Microsoft Sans Serif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60595" y="1380745"/>
            <a:ext cx="4203953" cy="1385315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029200" y="1066800"/>
            <a:ext cx="3859054" cy="985526"/>
          </a:xfrm>
          <a:prstGeom prst="rect">
            <a:avLst/>
          </a:prstGeom>
          <a:solidFill>
            <a:srgbClr val="174179"/>
          </a:solidFill>
        </p:spPr>
        <p:txBody>
          <a:bodyPr vert="horz" wrap="square" lIns="0" tIns="122555" rIns="0" bIns="0" rtlCol="0">
            <a:spAutoFit/>
          </a:bodyPr>
          <a:lstStyle/>
          <a:p>
            <a:pPr marL="527050" marR="699135" indent="706755">
              <a:lnSpc>
                <a:spcPct val="100000"/>
              </a:lnSpc>
              <a:spcBef>
                <a:spcPts val="96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наименьшая</a:t>
            </a:r>
            <a:r>
              <a:rPr sz="1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доля</a:t>
            </a:r>
            <a:r>
              <a:rPr sz="14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выпускников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endParaRPr sz="1400" dirty="0">
              <a:latin typeface="Arial"/>
              <a:cs typeface="Arial"/>
            </a:endParaRPr>
          </a:p>
          <a:p>
            <a:pPr marL="1233805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профильной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физике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948238" y="2521191"/>
            <a:ext cx="3829050" cy="2857500"/>
          </a:xfrm>
          <a:custGeom>
            <a:avLst/>
            <a:gdLst/>
            <a:ahLst/>
            <a:cxnLst/>
            <a:rect l="l" t="t" r="r" b="b"/>
            <a:pathLst>
              <a:path w="5105400" h="2857500">
                <a:moveTo>
                  <a:pt x="5105400" y="1152004"/>
                </a:moveTo>
                <a:lnTo>
                  <a:pt x="3171609" y="1152004"/>
                </a:lnTo>
                <a:lnTo>
                  <a:pt x="0" y="1152004"/>
                </a:lnTo>
                <a:lnTo>
                  <a:pt x="0" y="1451368"/>
                </a:lnTo>
                <a:lnTo>
                  <a:pt x="0" y="2857258"/>
                </a:lnTo>
                <a:lnTo>
                  <a:pt x="3171609" y="2857258"/>
                </a:lnTo>
                <a:lnTo>
                  <a:pt x="5105400" y="2857258"/>
                </a:lnTo>
                <a:lnTo>
                  <a:pt x="5105400" y="2580627"/>
                </a:lnTo>
                <a:lnTo>
                  <a:pt x="5105400" y="2281275"/>
                </a:lnTo>
                <a:lnTo>
                  <a:pt x="5105400" y="1451368"/>
                </a:lnTo>
                <a:lnTo>
                  <a:pt x="5105400" y="1152004"/>
                </a:lnTo>
                <a:close/>
              </a:path>
              <a:path w="5105400" h="2857500">
                <a:moveTo>
                  <a:pt x="5105400" y="0"/>
                </a:moveTo>
                <a:lnTo>
                  <a:pt x="3171609" y="0"/>
                </a:lnTo>
                <a:lnTo>
                  <a:pt x="0" y="0"/>
                </a:lnTo>
                <a:lnTo>
                  <a:pt x="0" y="276631"/>
                </a:lnTo>
                <a:lnTo>
                  <a:pt x="0" y="575995"/>
                </a:lnTo>
                <a:lnTo>
                  <a:pt x="0" y="852627"/>
                </a:lnTo>
                <a:lnTo>
                  <a:pt x="0" y="1151991"/>
                </a:lnTo>
                <a:lnTo>
                  <a:pt x="3171609" y="1151991"/>
                </a:lnTo>
                <a:lnTo>
                  <a:pt x="5105400" y="1151991"/>
                </a:lnTo>
                <a:lnTo>
                  <a:pt x="5105400" y="852627"/>
                </a:lnTo>
                <a:lnTo>
                  <a:pt x="5105400" y="575995"/>
                </a:lnTo>
                <a:lnTo>
                  <a:pt x="5105400" y="276631"/>
                </a:lnTo>
                <a:lnTo>
                  <a:pt x="51054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29200" y="2133600"/>
            <a:ext cx="2743200" cy="28700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Кабардино-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Балкарская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Крым</a:t>
            </a:r>
            <a:endParaRPr sz="1200" dirty="0">
              <a:latin typeface="Microsoft Sans Serif"/>
              <a:cs typeface="Microsoft Sans Serif"/>
            </a:endParaRPr>
          </a:p>
          <a:p>
            <a:pPr marR="33655">
              <a:lnSpc>
                <a:spcPts val="2360"/>
              </a:lnSpc>
              <a:spcBef>
                <a:spcPts val="50"/>
              </a:spcBef>
            </a:pP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Карачаево-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Черкесская</a:t>
            </a:r>
            <a:r>
              <a:rPr sz="12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Луганская</a:t>
            </a:r>
            <a:r>
              <a:rPr sz="12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Народная</a:t>
            </a:r>
            <a:r>
              <a:rPr sz="12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endParaRPr sz="1200" dirty="0">
              <a:latin typeface="Microsoft Sans Serif"/>
              <a:cs typeface="Microsoft Sans Serif"/>
            </a:endParaRPr>
          </a:p>
          <a:p>
            <a:pPr marR="220979">
              <a:lnSpc>
                <a:spcPts val="2180"/>
              </a:lnSpc>
              <a:spcBef>
                <a:spcPts val="14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Ненецкий автономный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округ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2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R="220979">
              <a:lnSpc>
                <a:spcPts val="2180"/>
              </a:lnSpc>
              <a:spcBef>
                <a:spcPts val="140"/>
              </a:spcBef>
            </a:pPr>
            <a:r>
              <a:rPr sz="1200" spc="-2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Донецкая</a:t>
            </a:r>
            <a:r>
              <a:rPr sz="1200" spc="-25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Народная</a:t>
            </a: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2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R="220979">
              <a:lnSpc>
                <a:spcPts val="2180"/>
              </a:lnSpc>
              <a:spcBef>
                <a:spcPts val="140"/>
              </a:spcBef>
            </a:pPr>
            <a:r>
              <a:rPr sz="1200" spc="-2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5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Ингушетия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Запорожская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endParaRPr sz="1200" dirty="0">
              <a:latin typeface="Microsoft Sans Serif"/>
              <a:cs typeface="Microsoft Sans Serif"/>
            </a:endParaRPr>
          </a:p>
          <a:p>
            <a:pPr marR="903605">
              <a:lnSpc>
                <a:spcPts val="2180"/>
              </a:lnSpc>
              <a:spcBef>
                <a:spcPts val="75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Дагестан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Чеченская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01000" y="2057400"/>
            <a:ext cx="609600" cy="2875787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2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8,65%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8,37%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8,16%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7,71%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7,33%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7,23%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6,93%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5,73%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4,82%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3,35%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3400" y="5410200"/>
            <a:ext cx="419100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45</a:t>
            </a:r>
            <a:r>
              <a:rPr sz="1400" b="1" spc="-7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регионов</a:t>
            </a:r>
            <a:r>
              <a:rPr sz="1400" dirty="0">
                <a:solidFill>
                  <a:srgbClr val="089ACD"/>
                </a:solidFill>
                <a:latin typeface="Microsoft Sans Serif"/>
                <a:cs typeface="Microsoft Sans Serif"/>
              </a:rPr>
              <a:t>,</a:t>
            </a:r>
            <a:r>
              <a:rPr sz="1400" spc="-40" dirty="0">
                <a:solidFill>
                  <a:srgbClr val="089ACD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в</a:t>
            </a:r>
            <a:r>
              <a:rPr sz="1400" spc="-35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174179"/>
                </a:solidFill>
                <a:latin typeface="Microsoft Sans Serif"/>
                <a:cs typeface="Microsoft Sans Serif"/>
              </a:rPr>
              <a:t>которых</a:t>
            </a:r>
            <a:r>
              <a:rPr sz="1400" spc="-45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доля</a:t>
            </a:r>
            <a:r>
              <a:rPr sz="1400" spc="-40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174179"/>
                </a:solidFill>
                <a:latin typeface="Microsoft Sans Serif"/>
                <a:cs typeface="Microsoft Sans Serif"/>
              </a:rPr>
              <a:t>выпускников</a:t>
            </a:r>
            <a:r>
              <a:rPr sz="1400" spc="-5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174179"/>
                </a:solidFill>
                <a:latin typeface="Microsoft Sans Serif"/>
                <a:cs typeface="Microsoft Sans Serif"/>
              </a:rPr>
              <a:t>выбравших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ЕГЭ</a:t>
            </a:r>
            <a:r>
              <a:rPr sz="1400" spc="-20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по</a:t>
            </a:r>
            <a:r>
              <a:rPr sz="1400" spc="-15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174179"/>
                </a:solidFill>
                <a:latin typeface="Microsoft Sans Serif"/>
                <a:cs typeface="Microsoft Sans Serif"/>
              </a:rPr>
              <a:t>физике,</a:t>
            </a:r>
            <a:r>
              <a:rPr sz="1400" spc="-35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выше</a:t>
            </a:r>
            <a:r>
              <a:rPr sz="1400" b="1" spc="-4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среднего</a:t>
            </a:r>
            <a:r>
              <a:rPr sz="1400" b="1" spc="-6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35" dirty="0">
                <a:solidFill>
                  <a:srgbClr val="089ACD"/>
                </a:solidFill>
                <a:latin typeface="Arial"/>
                <a:cs typeface="Arial"/>
              </a:rPr>
              <a:t>РФ</a:t>
            </a:r>
            <a:endParaRPr sz="1400" dirty="0">
              <a:latin typeface="Arial"/>
              <a:cs typeface="Arial"/>
            </a:endParaRPr>
          </a:p>
          <a:p>
            <a:pPr marL="299085" marR="123825" indent="-28702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44</a:t>
            </a:r>
            <a:r>
              <a:rPr sz="1400" b="1" spc="-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региона</a:t>
            </a:r>
            <a:r>
              <a:rPr sz="1400" dirty="0">
                <a:solidFill>
                  <a:srgbClr val="C00000"/>
                </a:solidFill>
                <a:latin typeface="Microsoft Sans Serif"/>
                <a:cs typeface="Microsoft Sans Serif"/>
              </a:rPr>
              <a:t>,</a:t>
            </a:r>
            <a:r>
              <a:rPr sz="1400" spc="-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в</a:t>
            </a:r>
            <a:r>
              <a:rPr sz="1400" spc="-40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174179"/>
                </a:solidFill>
                <a:latin typeface="Microsoft Sans Serif"/>
                <a:cs typeface="Microsoft Sans Serif"/>
              </a:rPr>
              <a:t>которых</a:t>
            </a:r>
            <a:r>
              <a:rPr sz="1400" spc="-40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доля</a:t>
            </a:r>
            <a:r>
              <a:rPr sz="1400" spc="-40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174179"/>
                </a:solidFill>
                <a:latin typeface="Microsoft Sans Serif"/>
                <a:cs typeface="Microsoft Sans Serif"/>
              </a:rPr>
              <a:t>выпускников выбравших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ЕГЭ</a:t>
            </a:r>
            <a:r>
              <a:rPr sz="1400" spc="-20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174179"/>
                </a:solidFill>
                <a:latin typeface="Microsoft Sans Serif"/>
                <a:cs typeface="Microsoft Sans Serif"/>
              </a:rPr>
              <a:t>по</a:t>
            </a:r>
            <a:r>
              <a:rPr sz="1400" spc="-20" dirty="0">
                <a:solidFill>
                  <a:srgbClr val="174179"/>
                </a:solidFill>
                <a:latin typeface="Microsoft Sans Serif"/>
                <a:cs typeface="Microsoft Sans Serif"/>
              </a:rPr>
              <a:t> физике,</a:t>
            </a:r>
            <a:r>
              <a:rPr sz="1400" spc="-35" dirty="0">
                <a:solidFill>
                  <a:srgbClr val="174179"/>
                </a:solidFill>
                <a:latin typeface="Microsoft Sans Serif"/>
                <a:cs typeface="Microsoft Sans Serif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ниже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среднего</a:t>
            </a:r>
            <a:r>
              <a:rPr sz="14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РФ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953000" y="5105400"/>
            <a:ext cx="3890010" cy="1219200"/>
            <a:chOff x="6591300" y="5571744"/>
            <a:chExt cx="5186680" cy="1019810"/>
          </a:xfrm>
        </p:grpSpPr>
        <p:sp>
          <p:nvSpPr>
            <p:cNvPr id="18" name="object 18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4912563" y="0"/>
                  </a:moveTo>
                  <a:lnTo>
                    <a:pt x="0" y="0"/>
                  </a:lnTo>
                  <a:lnTo>
                    <a:pt x="0" y="1007364"/>
                  </a:lnTo>
                  <a:lnTo>
                    <a:pt x="4912563" y="1007364"/>
                  </a:lnTo>
                  <a:lnTo>
                    <a:pt x="5173980" y="503682"/>
                  </a:lnTo>
                  <a:lnTo>
                    <a:pt x="4912563" y="0"/>
                  </a:lnTo>
                  <a:close/>
                </a:path>
              </a:pathLst>
            </a:custGeom>
            <a:solidFill>
              <a:srgbClr val="067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0" y="0"/>
                  </a:moveTo>
                  <a:lnTo>
                    <a:pt x="4912563" y="0"/>
                  </a:lnTo>
                  <a:lnTo>
                    <a:pt x="5173980" y="503682"/>
                  </a:lnTo>
                  <a:lnTo>
                    <a:pt x="4912563" y="1007364"/>
                  </a:lnTo>
                  <a:lnTo>
                    <a:pt x="0" y="1007364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089A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181600" y="5181600"/>
            <a:ext cx="3303746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Необходимо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проводить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работу,</a:t>
            </a:r>
            <a:r>
              <a:rPr sz="16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направленную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рост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заинтересованности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обучающихся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выборе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предметов!</a:t>
            </a:r>
            <a:endParaRPr sz="1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190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678316" y="6365063"/>
            <a:ext cx="14049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0" dirty="0">
                <a:solidFill>
                  <a:srgbClr val="BEBEBE"/>
                </a:solidFill>
                <a:latin typeface="Microsoft Sans Serif"/>
                <a:cs typeface="Microsoft Sans Serif"/>
              </a:rPr>
              <a:t>17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1454150"/>
          </a:xfrm>
          <a:custGeom>
            <a:avLst/>
            <a:gdLst/>
            <a:ahLst/>
            <a:cxnLst/>
            <a:rect l="l" t="t" r="r" b="b"/>
            <a:pathLst>
              <a:path w="12192000" h="1454150">
                <a:moveTo>
                  <a:pt x="12192000" y="0"/>
                </a:moveTo>
                <a:lnTo>
                  <a:pt x="0" y="0"/>
                </a:lnTo>
                <a:lnTo>
                  <a:pt x="0" y="1453896"/>
                </a:lnTo>
                <a:lnTo>
                  <a:pt x="12192000" y="145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1741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93400" y="408817"/>
            <a:ext cx="8069599" cy="660437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chemeClr val="bg1"/>
                </a:solidFill>
              </a:rPr>
              <a:t>ВЫБОР</a:t>
            </a:r>
            <a:r>
              <a:rPr sz="1800" spc="-105" dirty="0">
                <a:solidFill>
                  <a:schemeClr val="bg1"/>
                </a:solidFill>
              </a:rPr>
              <a:t> </a:t>
            </a:r>
            <a:r>
              <a:rPr sz="1800" dirty="0">
                <a:solidFill>
                  <a:schemeClr val="bg1"/>
                </a:solidFill>
              </a:rPr>
              <a:t>ХИМИИ</a:t>
            </a:r>
            <a:r>
              <a:rPr sz="1800" spc="-85" dirty="0">
                <a:solidFill>
                  <a:schemeClr val="bg1"/>
                </a:solidFill>
              </a:rPr>
              <a:t> </a:t>
            </a:r>
            <a:r>
              <a:rPr sz="1800" dirty="0">
                <a:solidFill>
                  <a:schemeClr val="bg1"/>
                </a:solidFill>
              </a:rPr>
              <a:t>ДЛЯ</a:t>
            </a:r>
            <a:r>
              <a:rPr sz="1800" spc="-90" dirty="0">
                <a:solidFill>
                  <a:schemeClr val="bg1"/>
                </a:solidFill>
              </a:rPr>
              <a:t> </a:t>
            </a:r>
            <a:r>
              <a:rPr sz="1800" spc="-35" dirty="0">
                <a:solidFill>
                  <a:schemeClr val="bg1"/>
                </a:solidFill>
              </a:rPr>
              <a:t>СДАЧИ</a:t>
            </a:r>
            <a:r>
              <a:rPr sz="1800" spc="-114" dirty="0">
                <a:solidFill>
                  <a:schemeClr val="bg1"/>
                </a:solidFill>
              </a:rPr>
              <a:t> </a:t>
            </a:r>
            <a:r>
              <a:rPr sz="1800" spc="-25" dirty="0">
                <a:solidFill>
                  <a:schemeClr val="bg1"/>
                </a:solidFill>
              </a:rPr>
              <a:t>ЕГЭ</a:t>
            </a:r>
          </a:p>
          <a:p>
            <a:pPr marL="33020">
              <a:lnSpc>
                <a:spcPct val="100000"/>
              </a:lnSpc>
              <a:spcBef>
                <a:spcPts val="355"/>
              </a:spcBef>
            </a:pPr>
            <a:r>
              <a:rPr sz="1800" dirty="0">
                <a:solidFill>
                  <a:schemeClr val="bg1"/>
                </a:solidFill>
              </a:rPr>
              <a:t>13</a:t>
            </a:r>
            <a:r>
              <a:rPr sz="1800" spc="-70" dirty="0">
                <a:solidFill>
                  <a:schemeClr val="bg1"/>
                </a:solidFill>
              </a:rPr>
              <a:t> </a:t>
            </a:r>
            <a:r>
              <a:rPr sz="1800" dirty="0">
                <a:solidFill>
                  <a:schemeClr val="bg1"/>
                </a:solidFill>
              </a:rPr>
              <a:t>%</a:t>
            </a:r>
            <a:r>
              <a:rPr sz="1800" spc="-65" dirty="0">
                <a:solidFill>
                  <a:schemeClr val="bg1"/>
                </a:solidFill>
              </a:rPr>
              <a:t> </a:t>
            </a:r>
            <a:r>
              <a:rPr sz="1800" b="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выпускников</a:t>
            </a:r>
            <a:r>
              <a:rPr sz="1800" b="0" spc="-3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в</a:t>
            </a:r>
            <a:r>
              <a:rPr sz="1800" b="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среднем</a:t>
            </a:r>
            <a:r>
              <a:rPr sz="1800" b="0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800" b="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75" dirty="0">
                <a:solidFill>
                  <a:schemeClr val="bg1"/>
                </a:solidFill>
                <a:latin typeface="Microsoft Sans Serif"/>
                <a:cs typeface="Microsoft Sans Serif"/>
              </a:rPr>
              <a:t>РФ</a:t>
            </a:r>
            <a:r>
              <a:rPr sz="1800" b="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выбрали</a:t>
            </a:r>
            <a:r>
              <a:rPr sz="1800" b="0" spc="-4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ЕГЭ</a:t>
            </a:r>
            <a:r>
              <a:rPr sz="1800" b="0" spc="-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800" b="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химии</a:t>
            </a:r>
            <a:endParaRPr sz="1800" dirty="0">
              <a:solidFill>
                <a:schemeClr val="bg1"/>
              </a:solidFill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81000" y="1219200"/>
            <a:ext cx="4204335" cy="1431290"/>
            <a:chOff x="556259" y="1371600"/>
            <a:chExt cx="5605780" cy="143129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6259" y="1371600"/>
              <a:ext cx="5605271" cy="143102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86384" y="1623059"/>
              <a:ext cx="5145405" cy="928369"/>
            </a:xfrm>
            <a:custGeom>
              <a:avLst/>
              <a:gdLst/>
              <a:ahLst/>
              <a:cxnLst/>
              <a:rect l="l" t="t" r="r" b="b"/>
              <a:pathLst>
                <a:path w="5145405" h="928369">
                  <a:moveTo>
                    <a:pt x="5145024" y="0"/>
                  </a:moveTo>
                  <a:lnTo>
                    <a:pt x="0" y="0"/>
                  </a:lnTo>
                  <a:lnTo>
                    <a:pt x="0" y="928115"/>
                  </a:lnTo>
                  <a:lnTo>
                    <a:pt x="5145024" y="928115"/>
                  </a:lnTo>
                  <a:lnTo>
                    <a:pt x="5145024" y="0"/>
                  </a:lnTo>
                  <a:close/>
                </a:path>
              </a:pathLst>
            </a:custGeom>
            <a:solidFill>
              <a:srgbClr val="174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38200" y="1524000"/>
            <a:ext cx="3210923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0104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наибольшая</a:t>
            </a:r>
            <a:r>
              <a:rPr sz="1400" b="1" spc="-6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доля</a:t>
            </a:r>
            <a:r>
              <a:rPr sz="1400" b="1" spc="-3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rgbClr val="089ACD"/>
                </a:solidFill>
                <a:latin typeface="Arial"/>
                <a:cs typeface="Arial"/>
              </a:rPr>
              <a:t>выпускников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 err="1" smtClean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r>
              <a:rPr lang="ru-RU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 smtClean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3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химии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90550" y="2571864"/>
            <a:ext cx="3848100" cy="2844800"/>
          </a:xfrm>
          <a:custGeom>
            <a:avLst/>
            <a:gdLst/>
            <a:ahLst/>
            <a:cxnLst/>
            <a:rect l="l" t="t" r="r" b="b"/>
            <a:pathLst>
              <a:path w="5130800" h="2844800">
                <a:moveTo>
                  <a:pt x="5130800" y="853414"/>
                </a:moveTo>
                <a:lnTo>
                  <a:pt x="3187395" y="853414"/>
                </a:lnTo>
                <a:lnTo>
                  <a:pt x="0" y="853414"/>
                </a:lnTo>
                <a:lnTo>
                  <a:pt x="0" y="1137881"/>
                </a:lnTo>
                <a:lnTo>
                  <a:pt x="0" y="2844685"/>
                </a:lnTo>
                <a:lnTo>
                  <a:pt x="3187395" y="2844685"/>
                </a:lnTo>
                <a:lnTo>
                  <a:pt x="5130800" y="2844685"/>
                </a:lnTo>
                <a:lnTo>
                  <a:pt x="5130800" y="2560218"/>
                </a:lnTo>
                <a:lnTo>
                  <a:pt x="5130800" y="2275751"/>
                </a:lnTo>
                <a:lnTo>
                  <a:pt x="5130800" y="1991283"/>
                </a:lnTo>
                <a:lnTo>
                  <a:pt x="5130800" y="1706816"/>
                </a:lnTo>
                <a:lnTo>
                  <a:pt x="5130800" y="1422349"/>
                </a:lnTo>
                <a:lnTo>
                  <a:pt x="5130800" y="1137881"/>
                </a:lnTo>
                <a:lnTo>
                  <a:pt x="5130800" y="853414"/>
                </a:lnTo>
                <a:close/>
              </a:path>
              <a:path w="5130800" h="2844800">
                <a:moveTo>
                  <a:pt x="5130800" y="0"/>
                </a:moveTo>
                <a:lnTo>
                  <a:pt x="3187395" y="0"/>
                </a:lnTo>
                <a:lnTo>
                  <a:pt x="0" y="0"/>
                </a:lnTo>
                <a:lnTo>
                  <a:pt x="0" y="284467"/>
                </a:lnTo>
                <a:lnTo>
                  <a:pt x="0" y="568934"/>
                </a:lnTo>
                <a:lnTo>
                  <a:pt x="0" y="853401"/>
                </a:lnTo>
                <a:lnTo>
                  <a:pt x="3187395" y="853401"/>
                </a:lnTo>
                <a:lnTo>
                  <a:pt x="5130800" y="853401"/>
                </a:lnTo>
                <a:lnTo>
                  <a:pt x="5130800" y="568934"/>
                </a:lnTo>
                <a:lnTo>
                  <a:pt x="5130800" y="284467"/>
                </a:lnTo>
                <a:lnTo>
                  <a:pt x="51308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56697" y="2584372"/>
            <a:ext cx="40957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35,13%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9024" y="2521583"/>
            <a:ext cx="2739976" cy="28920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1380">
              <a:lnSpc>
                <a:spcPct val="155600"/>
              </a:lnSpc>
              <a:spcBef>
                <a:spcPts val="100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Ингушетия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Дагестан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33655">
              <a:lnSpc>
                <a:spcPct val="155600"/>
              </a:lnSpc>
            </a:pP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Карачаево-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Черкесская</a:t>
            </a:r>
            <a:r>
              <a:rPr sz="12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Чеченская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Тыва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55600"/>
              </a:lnSpc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 Северная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Осетия </a:t>
            </a: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Кабардино-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Балкарская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Калмыкия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endParaRPr lang="ru-RU" sz="1200" spc="-10" dirty="0" smtClean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12700" marR="5080">
              <a:lnSpc>
                <a:spcPct val="155600"/>
              </a:lnSpc>
            </a:pPr>
            <a:r>
              <a:rPr sz="1200" spc="-1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Астраханская</a:t>
            </a:r>
            <a:r>
              <a:rPr sz="1200" spc="25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Башкортостан</a:t>
            </a:r>
            <a:endParaRPr sz="1200" dirty="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724400" y="1219200"/>
            <a:ext cx="4204335" cy="1385570"/>
            <a:chOff x="6347459" y="1380744"/>
            <a:chExt cx="5605780" cy="138557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47459" y="1380744"/>
              <a:ext cx="5605271" cy="138531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577583" y="1632204"/>
              <a:ext cx="5145405" cy="882650"/>
            </a:xfrm>
            <a:custGeom>
              <a:avLst/>
              <a:gdLst/>
              <a:ahLst/>
              <a:cxnLst/>
              <a:rect l="l" t="t" r="r" b="b"/>
              <a:pathLst>
                <a:path w="5145405" h="882650">
                  <a:moveTo>
                    <a:pt x="5145024" y="0"/>
                  </a:moveTo>
                  <a:lnTo>
                    <a:pt x="0" y="0"/>
                  </a:lnTo>
                  <a:lnTo>
                    <a:pt x="0" y="882396"/>
                  </a:lnTo>
                  <a:lnTo>
                    <a:pt x="5145024" y="882396"/>
                  </a:lnTo>
                  <a:lnTo>
                    <a:pt x="5145024" y="0"/>
                  </a:lnTo>
                  <a:close/>
                </a:path>
              </a:pathLst>
            </a:custGeom>
            <a:solidFill>
              <a:srgbClr val="174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029200" y="1600200"/>
            <a:ext cx="3581400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06755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наименьшая</a:t>
            </a:r>
            <a:r>
              <a:rPr sz="1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доля</a:t>
            </a:r>
            <a:r>
              <a:rPr sz="14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rgbClr val="FF0000"/>
                </a:solidFill>
                <a:latin typeface="Arial"/>
                <a:cs typeface="Arial"/>
              </a:rPr>
              <a:t>выпускников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 err="1" smtClean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r>
              <a:rPr lang="ru-RU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 smtClean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профильной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химии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948238" y="2521191"/>
            <a:ext cx="3829050" cy="276860"/>
          </a:xfrm>
          <a:custGeom>
            <a:avLst/>
            <a:gdLst/>
            <a:ahLst/>
            <a:cxnLst/>
            <a:rect l="l" t="t" r="r" b="b"/>
            <a:pathLst>
              <a:path w="5105400" h="276860">
                <a:moveTo>
                  <a:pt x="5105400" y="0"/>
                </a:moveTo>
                <a:lnTo>
                  <a:pt x="3171609" y="0"/>
                </a:lnTo>
                <a:lnTo>
                  <a:pt x="0" y="0"/>
                </a:lnTo>
                <a:lnTo>
                  <a:pt x="0" y="276631"/>
                </a:lnTo>
                <a:lnTo>
                  <a:pt x="3171609" y="276631"/>
                </a:lnTo>
                <a:lnTo>
                  <a:pt x="5105400" y="276631"/>
                </a:lnTo>
                <a:lnTo>
                  <a:pt x="51054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046713" y="2558624"/>
            <a:ext cx="101536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Иркутская</a:t>
            </a:r>
            <a:r>
              <a:rPr sz="12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25410" y="2529820"/>
            <a:ext cx="34528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9,81%</a:t>
            </a:r>
            <a:endParaRPr sz="1200">
              <a:latin typeface="Microsoft Sans Serif"/>
              <a:cs typeface="Microsoft Sans Serif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3542410" y="2844993"/>
          <a:ext cx="5234941" cy="2568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6303"/>
                <a:gridCol w="509588"/>
                <a:gridCol w="3829050"/>
              </a:tblGrid>
              <a:tr h="2686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32,25%</a:t>
                      </a:r>
                      <a:endParaRPr sz="1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619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15335" algn="l"/>
                        </a:tabLst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Ленинградская</a:t>
                      </a:r>
                      <a:r>
                        <a:rPr sz="12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3888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9,80%</a:t>
                      </a:r>
                      <a:endParaRPr sz="1800" baseline="13888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0" marB="0">
                    <a:solidFill>
                      <a:srgbClr val="E9F3FB"/>
                    </a:solidFill>
                  </a:tcPr>
                </a:tc>
              </a:tr>
              <a:tr h="291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31,91%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2069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260"/>
                        </a:spcBef>
                        <a:tabLst>
                          <a:tab pos="3315335" algn="l"/>
                        </a:tabLst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Алтайский</a:t>
                      </a:r>
                      <a:r>
                        <a:rPr sz="12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край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1574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9,70%</a:t>
                      </a:r>
                      <a:endParaRPr sz="1800" baseline="11574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3020" marB="0">
                    <a:solidFill>
                      <a:srgbClr val="E9F3FB"/>
                    </a:solidFill>
                  </a:tcPr>
                </a:tc>
              </a:tr>
              <a:tr h="286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26,47%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3315335" algn="l"/>
                        </a:tabLst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Тюменская</a:t>
                      </a:r>
                      <a:r>
                        <a:rPr sz="1200" spc="-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3888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9,56%</a:t>
                      </a:r>
                      <a:endParaRPr sz="1800" baseline="13888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>
                    <a:solidFill>
                      <a:srgbClr val="E9F3FB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24,91%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420"/>
                        </a:spcBef>
                        <a:tabLst>
                          <a:tab pos="3315335" algn="l"/>
                        </a:tabLst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Магаданская</a:t>
                      </a:r>
                      <a:r>
                        <a:rPr sz="12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3888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9,56%</a:t>
                      </a:r>
                      <a:endParaRPr sz="1800" baseline="13888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3340" marB="0">
                    <a:solidFill>
                      <a:srgbClr val="E9F3FB"/>
                    </a:solidFill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22,06%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683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3315335" algn="l"/>
                        </a:tabLst>
                      </a:pPr>
                      <a:r>
                        <a:rPr sz="12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Республика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Саха</a:t>
                      </a:r>
                      <a:r>
                        <a:rPr sz="1200" spc="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(Якутия)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1574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9,23%</a:t>
                      </a:r>
                      <a:endParaRPr sz="1800" baseline="11574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solidFill>
                      <a:srgbClr val="E9F3FB"/>
                    </a:solidFill>
                  </a:tcPr>
                </a:tc>
              </a:tr>
              <a:tr h="2787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21,86%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3315335" algn="l"/>
                        </a:tabLst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Новосибирская</a:t>
                      </a:r>
                      <a:r>
                        <a:rPr sz="12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1574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9,11%</a:t>
                      </a:r>
                      <a:endParaRPr sz="1800" baseline="11574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solidFill>
                      <a:srgbClr val="E9F3FB"/>
                    </a:solidFill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19,12%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889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3315335" algn="l"/>
                        </a:tabLst>
                      </a:pPr>
                      <a:r>
                        <a:rPr sz="12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Чукотский</a:t>
                      </a:r>
                      <a:r>
                        <a:rPr sz="12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автономный</a:t>
                      </a:r>
                      <a:r>
                        <a:rPr sz="12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округ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1574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8,81%</a:t>
                      </a:r>
                      <a:endParaRPr sz="1800" baseline="11574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6195" marB="0">
                    <a:solidFill>
                      <a:srgbClr val="E9F3FB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18,36%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3315335" algn="l"/>
                        </a:tabLst>
                      </a:pP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Еврейская</a:t>
                      </a:r>
                      <a:r>
                        <a:rPr sz="12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автономная</a:t>
                      </a:r>
                      <a:r>
                        <a:rPr sz="1200" spc="-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3888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7,92%</a:t>
                      </a:r>
                      <a:endParaRPr sz="1800" baseline="13888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5085" marB="0">
                    <a:solidFill>
                      <a:srgbClr val="E9F3FB"/>
                    </a:solidFill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17,15%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3315335" algn="l"/>
                        </a:tabLst>
                      </a:pP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Херсонская</a:t>
                      </a:r>
                      <a:r>
                        <a:rPr sz="1200" spc="-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800" spc="-15" baseline="11574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0,00%</a:t>
                      </a:r>
                      <a:endParaRPr sz="1800" baseline="11574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solidFill>
                      <a:srgbClr val="E9F3FB"/>
                    </a:solidFill>
                  </a:tcPr>
                </a:tc>
              </a:tr>
              <a:tr h="3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F3FB"/>
                    </a:solidFill>
                  </a:tcPr>
                </a:tc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228600" y="5552514"/>
            <a:ext cx="457200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123825" indent="-287020">
              <a:lnSpc>
                <a:spcPct val="100000"/>
              </a:lnSpc>
              <a:spcBef>
                <a:spcPts val="100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43</a:t>
            </a:r>
            <a:r>
              <a:rPr sz="1400" b="1" spc="-5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региона,</a:t>
            </a:r>
            <a:r>
              <a:rPr sz="1400" b="1" spc="-4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в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которых</a:t>
            </a:r>
            <a:r>
              <a:rPr sz="1400" b="1" spc="-2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доля</a:t>
            </a:r>
            <a:r>
              <a:rPr sz="1400" b="1" spc="-4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выпускников</a:t>
            </a:r>
            <a:r>
              <a:rPr sz="1400" b="1" spc="-2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выбравших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ЕГЭ</a:t>
            </a:r>
            <a:r>
              <a:rPr sz="1400" b="1" spc="-3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по</a:t>
            </a:r>
            <a:r>
              <a:rPr sz="1400" b="1" spc="-3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химии,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выше</a:t>
            </a:r>
            <a:r>
              <a:rPr sz="1400" b="1" spc="-4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среднего</a:t>
            </a:r>
            <a:r>
              <a:rPr sz="1400" b="1" spc="-4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по</a:t>
            </a:r>
            <a:r>
              <a:rPr sz="1400" b="1" spc="-35" dirty="0">
                <a:solidFill>
                  <a:srgbClr val="089ACD"/>
                </a:solidFill>
                <a:latin typeface="Arial"/>
                <a:cs typeface="Arial"/>
              </a:rPr>
              <a:t> РФ</a:t>
            </a:r>
            <a:endParaRPr sz="1400" dirty="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46</a:t>
            </a:r>
            <a:r>
              <a:rPr sz="14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регионов,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в</a:t>
            </a:r>
            <a:r>
              <a:rPr sz="1400" b="1" spc="-3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которых</a:t>
            </a:r>
            <a:r>
              <a:rPr sz="1400" b="1" spc="-3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доля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выпускников</a:t>
            </a:r>
            <a:r>
              <a:rPr sz="1400" b="1" spc="-2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выбравших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ЕГЭ</a:t>
            </a:r>
            <a:r>
              <a:rPr sz="1400" b="1" spc="-3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по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химии,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ниже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среднего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РФ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943475" y="5571744"/>
            <a:ext cx="3890010" cy="1286256"/>
            <a:chOff x="6591300" y="5571744"/>
            <a:chExt cx="5186680" cy="1019810"/>
          </a:xfrm>
        </p:grpSpPr>
        <p:sp>
          <p:nvSpPr>
            <p:cNvPr id="23" name="object 23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4912563" y="0"/>
                  </a:moveTo>
                  <a:lnTo>
                    <a:pt x="0" y="0"/>
                  </a:lnTo>
                  <a:lnTo>
                    <a:pt x="0" y="1007364"/>
                  </a:lnTo>
                  <a:lnTo>
                    <a:pt x="4912563" y="1007364"/>
                  </a:lnTo>
                  <a:lnTo>
                    <a:pt x="5173980" y="503682"/>
                  </a:lnTo>
                  <a:lnTo>
                    <a:pt x="4912563" y="0"/>
                  </a:lnTo>
                  <a:close/>
                </a:path>
              </a:pathLst>
            </a:custGeom>
            <a:solidFill>
              <a:srgbClr val="067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0" y="0"/>
                  </a:moveTo>
                  <a:lnTo>
                    <a:pt x="4912563" y="0"/>
                  </a:lnTo>
                  <a:lnTo>
                    <a:pt x="5173980" y="503682"/>
                  </a:lnTo>
                  <a:lnTo>
                    <a:pt x="4912563" y="1007364"/>
                  </a:lnTo>
                  <a:lnTo>
                    <a:pt x="0" y="1007364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089A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5273000" y="5698718"/>
            <a:ext cx="3303746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Необходимо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проводить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работу,</a:t>
            </a:r>
            <a:r>
              <a:rPr sz="16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направленную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рост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заинтересованности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обучающихся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выборе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предметов!</a:t>
            </a:r>
            <a:endParaRPr sz="1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190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678316" y="6365063"/>
            <a:ext cx="14049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0" dirty="0">
                <a:solidFill>
                  <a:srgbClr val="BEBEBE"/>
                </a:solidFill>
                <a:latin typeface="Microsoft Sans Serif"/>
                <a:cs typeface="Microsoft Sans Serif"/>
              </a:rPr>
              <a:t>18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1454150"/>
          </a:xfrm>
          <a:custGeom>
            <a:avLst/>
            <a:gdLst/>
            <a:ahLst/>
            <a:cxnLst/>
            <a:rect l="l" t="t" r="r" b="b"/>
            <a:pathLst>
              <a:path w="12192000" h="1454150">
                <a:moveTo>
                  <a:pt x="12192000" y="0"/>
                </a:moveTo>
                <a:lnTo>
                  <a:pt x="0" y="0"/>
                </a:lnTo>
                <a:lnTo>
                  <a:pt x="0" y="1453896"/>
                </a:lnTo>
                <a:lnTo>
                  <a:pt x="12192000" y="1453896"/>
                </a:lnTo>
                <a:lnTo>
                  <a:pt x="12192000" y="0"/>
                </a:lnTo>
                <a:close/>
              </a:path>
            </a:pathLst>
          </a:custGeom>
          <a:solidFill>
            <a:srgbClr val="1741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1922321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/>
              <a:t>ВЫБОР</a:t>
            </a:r>
            <a:r>
              <a:rPr spc="-120" dirty="0"/>
              <a:t> </a:t>
            </a:r>
            <a:r>
              <a:rPr spc="-10" dirty="0"/>
              <a:t>БИОЛОГИИ</a:t>
            </a:r>
            <a:r>
              <a:rPr spc="-85" dirty="0"/>
              <a:t> </a:t>
            </a:r>
            <a:r>
              <a:rPr dirty="0"/>
              <a:t>ДЛЯ</a:t>
            </a:r>
            <a:r>
              <a:rPr spc="-105" dirty="0"/>
              <a:t> </a:t>
            </a:r>
            <a:r>
              <a:rPr spc="-35" dirty="0"/>
              <a:t>СДАЧИ</a:t>
            </a:r>
            <a:r>
              <a:rPr spc="-114" dirty="0"/>
              <a:t> </a:t>
            </a:r>
            <a:r>
              <a:rPr spc="-25" dirty="0"/>
              <a:t>ЕГЭ</a:t>
            </a:r>
          </a:p>
          <a:p>
            <a:pPr marL="33020">
              <a:lnSpc>
                <a:spcPct val="100000"/>
              </a:lnSpc>
              <a:spcBef>
                <a:spcPts val="355"/>
              </a:spcBef>
            </a:pPr>
            <a:r>
              <a:rPr sz="3200" dirty="0"/>
              <a:t>17,5</a:t>
            </a:r>
            <a:r>
              <a:rPr sz="3200" spc="-80" dirty="0"/>
              <a:t> </a:t>
            </a:r>
            <a:r>
              <a:rPr sz="3200" dirty="0"/>
              <a:t>%</a:t>
            </a:r>
            <a:r>
              <a:rPr sz="3200" spc="-80" dirty="0"/>
              <a:t> </a:t>
            </a:r>
            <a:r>
              <a:rPr sz="2000" b="0" spc="-25" dirty="0">
                <a:latin typeface="Microsoft Sans Serif"/>
                <a:cs typeface="Microsoft Sans Serif"/>
              </a:rPr>
              <a:t>выпускников</a:t>
            </a:r>
            <a:r>
              <a:rPr sz="2000" b="0" spc="-40" dirty="0">
                <a:latin typeface="Microsoft Sans Serif"/>
                <a:cs typeface="Microsoft Sans Serif"/>
              </a:rPr>
              <a:t> </a:t>
            </a:r>
            <a:r>
              <a:rPr sz="2000" b="0" dirty="0">
                <a:latin typeface="Microsoft Sans Serif"/>
                <a:cs typeface="Microsoft Sans Serif"/>
              </a:rPr>
              <a:t>в</a:t>
            </a:r>
            <a:r>
              <a:rPr sz="2000" b="0" spc="-35" dirty="0">
                <a:latin typeface="Microsoft Sans Serif"/>
                <a:cs typeface="Microsoft Sans Serif"/>
              </a:rPr>
              <a:t> </a:t>
            </a:r>
            <a:r>
              <a:rPr sz="2000" b="0" dirty="0">
                <a:latin typeface="Microsoft Sans Serif"/>
                <a:cs typeface="Microsoft Sans Serif"/>
              </a:rPr>
              <a:t>среднем</a:t>
            </a:r>
            <a:r>
              <a:rPr sz="2000" b="0" spc="-45" dirty="0">
                <a:latin typeface="Microsoft Sans Serif"/>
                <a:cs typeface="Microsoft Sans Serif"/>
              </a:rPr>
              <a:t> </a:t>
            </a:r>
            <a:r>
              <a:rPr sz="2000" b="0" dirty="0">
                <a:latin typeface="Microsoft Sans Serif"/>
                <a:cs typeface="Microsoft Sans Serif"/>
              </a:rPr>
              <a:t>по</a:t>
            </a:r>
            <a:r>
              <a:rPr sz="2000" b="0" spc="-25" dirty="0">
                <a:latin typeface="Microsoft Sans Serif"/>
                <a:cs typeface="Microsoft Sans Serif"/>
              </a:rPr>
              <a:t> </a:t>
            </a:r>
            <a:r>
              <a:rPr sz="2000" b="0" spc="-75" dirty="0">
                <a:latin typeface="Microsoft Sans Serif"/>
                <a:cs typeface="Microsoft Sans Serif"/>
              </a:rPr>
              <a:t>РФ</a:t>
            </a:r>
            <a:r>
              <a:rPr sz="2000" b="0" spc="-15" dirty="0">
                <a:latin typeface="Microsoft Sans Serif"/>
                <a:cs typeface="Microsoft Sans Serif"/>
              </a:rPr>
              <a:t> </a:t>
            </a:r>
            <a:r>
              <a:rPr sz="2000" b="0" dirty="0">
                <a:latin typeface="Microsoft Sans Serif"/>
                <a:cs typeface="Microsoft Sans Serif"/>
              </a:rPr>
              <a:t>выбрали</a:t>
            </a:r>
            <a:r>
              <a:rPr sz="2000" b="0" spc="-55" dirty="0">
                <a:latin typeface="Microsoft Sans Serif"/>
                <a:cs typeface="Microsoft Sans Serif"/>
              </a:rPr>
              <a:t> </a:t>
            </a:r>
            <a:r>
              <a:rPr sz="2000" b="0" dirty="0">
                <a:latin typeface="Microsoft Sans Serif"/>
                <a:cs typeface="Microsoft Sans Serif"/>
              </a:rPr>
              <a:t>ЕГЭ</a:t>
            </a:r>
            <a:r>
              <a:rPr sz="2000" b="0" spc="-15" dirty="0">
                <a:latin typeface="Microsoft Sans Serif"/>
                <a:cs typeface="Microsoft Sans Serif"/>
              </a:rPr>
              <a:t> </a:t>
            </a:r>
            <a:r>
              <a:rPr sz="2000" b="0" dirty="0">
                <a:latin typeface="Microsoft Sans Serif"/>
                <a:cs typeface="Microsoft Sans Serif"/>
              </a:rPr>
              <a:t>по</a:t>
            </a:r>
            <a:r>
              <a:rPr sz="2000" b="0" spc="-25" dirty="0">
                <a:latin typeface="Microsoft Sans Serif"/>
                <a:cs typeface="Microsoft Sans Serif"/>
              </a:rPr>
              <a:t> </a:t>
            </a:r>
            <a:r>
              <a:rPr sz="2000" b="0" spc="-10" dirty="0">
                <a:latin typeface="Microsoft Sans Serif"/>
                <a:cs typeface="Microsoft Sans Serif"/>
              </a:rPr>
              <a:t>биологии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17194" y="1371600"/>
            <a:ext cx="4204335" cy="1431290"/>
            <a:chOff x="556259" y="1371600"/>
            <a:chExt cx="5605780" cy="143129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6259" y="1371600"/>
              <a:ext cx="5605271" cy="143102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86384" y="1623059"/>
              <a:ext cx="5145405" cy="928369"/>
            </a:xfrm>
            <a:custGeom>
              <a:avLst/>
              <a:gdLst/>
              <a:ahLst/>
              <a:cxnLst/>
              <a:rect l="l" t="t" r="r" b="b"/>
              <a:pathLst>
                <a:path w="5145405" h="928369">
                  <a:moveTo>
                    <a:pt x="5145024" y="0"/>
                  </a:moveTo>
                  <a:lnTo>
                    <a:pt x="0" y="0"/>
                  </a:lnTo>
                  <a:lnTo>
                    <a:pt x="0" y="928115"/>
                  </a:lnTo>
                  <a:lnTo>
                    <a:pt x="5145024" y="928115"/>
                  </a:lnTo>
                  <a:lnTo>
                    <a:pt x="5145024" y="0"/>
                  </a:lnTo>
                  <a:close/>
                </a:path>
              </a:pathLst>
            </a:custGeom>
            <a:solidFill>
              <a:srgbClr val="174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80077" y="1741911"/>
            <a:ext cx="2943225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0104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наибольшая</a:t>
            </a:r>
            <a:r>
              <a:rPr sz="1400" b="1" spc="-6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доля</a:t>
            </a:r>
            <a:r>
              <a:rPr sz="1400" b="1" spc="-3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89ACD"/>
                </a:solidFill>
                <a:latin typeface="Arial"/>
                <a:cs typeface="Arial"/>
              </a:rPr>
              <a:t>выпускников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endParaRPr sz="1400">
              <a:latin typeface="Arial"/>
              <a:cs typeface="Arial"/>
            </a:endParaRPr>
          </a:p>
          <a:p>
            <a:pPr marL="1213485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биологии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90550" y="2571864"/>
            <a:ext cx="3848100" cy="2844800"/>
          </a:xfrm>
          <a:custGeom>
            <a:avLst/>
            <a:gdLst/>
            <a:ahLst/>
            <a:cxnLst/>
            <a:rect l="l" t="t" r="r" b="b"/>
            <a:pathLst>
              <a:path w="5130800" h="2844800">
                <a:moveTo>
                  <a:pt x="5130800" y="853414"/>
                </a:moveTo>
                <a:lnTo>
                  <a:pt x="3187395" y="853414"/>
                </a:lnTo>
                <a:lnTo>
                  <a:pt x="0" y="853414"/>
                </a:lnTo>
                <a:lnTo>
                  <a:pt x="0" y="1137881"/>
                </a:lnTo>
                <a:lnTo>
                  <a:pt x="0" y="2844685"/>
                </a:lnTo>
                <a:lnTo>
                  <a:pt x="3187395" y="2844685"/>
                </a:lnTo>
                <a:lnTo>
                  <a:pt x="5130800" y="2844685"/>
                </a:lnTo>
                <a:lnTo>
                  <a:pt x="5130800" y="2560218"/>
                </a:lnTo>
                <a:lnTo>
                  <a:pt x="5130800" y="2275751"/>
                </a:lnTo>
                <a:lnTo>
                  <a:pt x="5130800" y="1991283"/>
                </a:lnTo>
                <a:lnTo>
                  <a:pt x="5130800" y="1706816"/>
                </a:lnTo>
                <a:lnTo>
                  <a:pt x="5130800" y="1422349"/>
                </a:lnTo>
                <a:lnTo>
                  <a:pt x="5130800" y="1137881"/>
                </a:lnTo>
                <a:lnTo>
                  <a:pt x="5130800" y="853414"/>
                </a:lnTo>
                <a:close/>
              </a:path>
              <a:path w="5130800" h="2844800">
                <a:moveTo>
                  <a:pt x="5130800" y="0"/>
                </a:moveTo>
                <a:lnTo>
                  <a:pt x="3187395" y="0"/>
                </a:lnTo>
                <a:lnTo>
                  <a:pt x="0" y="0"/>
                </a:lnTo>
                <a:lnTo>
                  <a:pt x="0" y="284467"/>
                </a:lnTo>
                <a:lnTo>
                  <a:pt x="0" y="568934"/>
                </a:lnTo>
                <a:lnTo>
                  <a:pt x="0" y="853401"/>
                </a:lnTo>
                <a:lnTo>
                  <a:pt x="3187395" y="853401"/>
                </a:lnTo>
                <a:lnTo>
                  <a:pt x="5130800" y="853401"/>
                </a:lnTo>
                <a:lnTo>
                  <a:pt x="5130800" y="568934"/>
                </a:lnTo>
                <a:lnTo>
                  <a:pt x="5130800" y="284467"/>
                </a:lnTo>
                <a:lnTo>
                  <a:pt x="5130800" y="0"/>
                </a:lnTo>
                <a:close/>
              </a:path>
            </a:pathLst>
          </a:custGeom>
          <a:solidFill>
            <a:srgbClr val="E9F3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89025" y="2488789"/>
            <a:ext cx="1900238" cy="4621458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Ингушетия</a:t>
            </a:r>
            <a:endParaRPr sz="1200">
              <a:latin typeface="Microsoft Sans Serif"/>
              <a:cs typeface="Microsoft Sans Serif"/>
            </a:endParaRPr>
          </a:p>
          <a:p>
            <a:pPr marL="12700" marR="33655">
              <a:lnSpc>
                <a:spcPct val="155600"/>
              </a:lnSpc>
            </a:pP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Карачаево-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Черкесская</a:t>
            </a:r>
            <a:r>
              <a:rPr sz="12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Дагестан</a:t>
            </a:r>
            <a:endParaRPr sz="1200">
              <a:latin typeface="Microsoft Sans Serif"/>
              <a:cs typeface="Microsoft Sans Serif"/>
            </a:endParaRPr>
          </a:p>
          <a:p>
            <a:pPr marL="12700" marR="903605">
              <a:lnSpc>
                <a:spcPct val="155600"/>
              </a:lnSpc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Тыва Чеченская</a:t>
            </a:r>
            <a:r>
              <a:rPr sz="12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endParaRPr sz="1200">
              <a:latin typeface="Microsoft Sans Serif"/>
              <a:cs typeface="Microsoft Sans Serif"/>
            </a:endParaRPr>
          </a:p>
          <a:p>
            <a:pPr marL="12700" marR="5080">
              <a:lnSpc>
                <a:spcPct val="155600"/>
              </a:lnSpc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 Северная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Осетия </a:t>
            </a:r>
            <a:r>
              <a:rPr sz="12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Кабардино-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Балкарская</a:t>
            </a:r>
            <a:r>
              <a:rPr sz="12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Адыгея</a:t>
            </a:r>
            <a:endParaRPr sz="1200">
              <a:latin typeface="Microsoft Sans Serif"/>
              <a:cs typeface="Microsoft Sans Serif"/>
            </a:endParaRPr>
          </a:p>
          <a:p>
            <a:pPr marL="12700" marR="871219">
              <a:lnSpc>
                <a:spcPct val="155600"/>
              </a:lnSpc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Республика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Мордовия Волгоградская</a:t>
            </a:r>
            <a:r>
              <a:rPr sz="12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79610" y="2488789"/>
            <a:ext cx="409575" cy="473206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37,14%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35,44%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34,45%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30,27%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28,26%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25,61%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24,59%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23,08%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22,92%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22,77%</a:t>
            </a:r>
            <a:endParaRPr sz="120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760594" y="1380744"/>
            <a:ext cx="4204335" cy="3997960"/>
            <a:chOff x="6347459" y="1380744"/>
            <a:chExt cx="5605780" cy="399796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47459" y="1380744"/>
              <a:ext cx="5605271" cy="138531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577583" y="1632204"/>
              <a:ext cx="5145405" cy="882650"/>
            </a:xfrm>
            <a:custGeom>
              <a:avLst/>
              <a:gdLst/>
              <a:ahLst/>
              <a:cxnLst/>
              <a:rect l="l" t="t" r="r" b="b"/>
              <a:pathLst>
                <a:path w="5145405" h="882650">
                  <a:moveTo>
                    <a:pt x="5145024" y="0"/>
                  </a:moveTo>
                  <a:lnTo>
                    <a:pt x="0" y="0"/>
                  </a:lnTo>
                  <a:lnTo>
                    <a:pt x="0" y="882396"/>
                  </a:lnTo>
                  <a:lnTo>
                    <a:pt x="5145024" y="882396"/>
                  </a:lnTo>
                  <a:lnTo>
                    <a:pt x="5145024" y="0"/>
                  </a:lnTo>
                  <a:close/>
                </a:path>
              </a:pathLst>
            </a:custGeom>
            <a:solidFill>
              <a:srgbClr val="174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597650" y="2521191"/>
              <a:ext cx="5105400" cy="2857500"/>
            </a:xfrm>
            <a:custGeom>
              <a:avLst/>
              <a:gdLst/>
              <a:ahLst/>
              <a:cxnLst/>
              <a:rect l="l" t="t" r="r" b="b"/>
              <a:pathLst>
                <a:path w="5105400" h="2857500">
                  <a:moveTo>
                    <a:pt x="5105400" y="1152004"/>
                  </a:moveTo>
                  <a:lnTo>
                    <a:pt x="3171609" y="1152004"/>
                  </a:lnTo>
                  <a:lnTo>
                    <a:pt x="0" y="1152004"/>
                  </a:lnTo>
                  <a:lnTo>
                    <a:pt x="0" y="1451368"/>
                  </a:lnTo>
                  <a:lnTo>
                    <a:pt x="0" y="2857258"/>
                  </a:lnTo>
                  <a:lnTo>
                    <a:pt x="3171609" y="2857258"/>
                  </a:lnTo>
                  <a:lnTo>
                    <a:pt x="5105400" y="2857258"/>
                  </a:lnTo>
                  <a:lnTo>
                    <a:pt x="5105400" y="2580627"/>
                  </a:lnTo>
                  <a:lnTo>
                    <a:pt x="5105400" y="2281275"/>
                  </a:lnTo>
                  <a:lnTo>
                    <a:pt x="5105400" y="1451368"/>
                  </a:lnTo>
                  <a:lnTo>
                    <a:pt x="5105400" y="1152004"/>
                  </a:lnTo>
                  <a:close/>
                </a:path>
                <a:path w="5105400" h="2857500">
                  <a:moveTo>
                    <a:pt x="5105400" y="0"/>
                  </a:moveTo>
                  <a:lnTo>
                    <a:pt x="3171609" y="0"/>
                  </a:lnTo>
                  <a:lnTo>
                    <a:pt x="0" y="0"/>
                  </a:lnTo>
                  <a:lnTo>
                    <a:pt x="0" y="276631"/>
                  </a:lnTo>
                  <a:lnTo>
                    <a:pt x="0" y="575995"/>
                  </a:lnTo>
                  <a:lnTo>
                    <a:pt x="0" y="852627"/>
                  </a:lnTo>
                  <a:lnTo>
                    <a:pt x="0" y="1151991"/>
                  </a:lnTo>
                  <a:lnTo>
                    <a:pt x="3171609" y="1151991"/>
                  </a:lnTo>
                  <a:lnTo>
                    <a:pt x="5105400" y="1151991"/>
                  </a:lnTo>
                  <a:lnTo>
                    <a:pt x="5105400" y="852627"/>
                  </a:lnTo>
                  <a:lnTo>
                    <a:pt x="5105400" y="575995"/>
                  </a:lnTo>
                  <a:lnTo>
                    <a:pt x="5105400" y="276631"/>
                  </a:lnTo>
                  <a:lnTo>
                    <a:pt x="5105400" y="0"/>
                  </a:lnTo>
                  <a:close/>
                </a:path>
              </a:pathLst>
            </a:custGeom>
            <a:solidFill>
              <a:srgbClr val="E9F3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046713" y="1741912"/>
            <a:ext cx="3224689" cy="15831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5285" marR="5080" indent="706755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ТОП-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регионов,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которых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наименьшая</a:t>
            </a:r>
            <a:r>
              <a:rPr sz="1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доля</a:t>
            </a:r>
            <a:r>
              <a:rPr sz="14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выпускников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выбравших</a:t>
            </a:r>
            <a:endParaRPr sz="1400">
              <a:latin typeface="Arial"/>
              <a:cs typeface="Arial"/>
            </a:endParaRPr>
          </a:p>
          <a:p>
            <a:pPr marL="158242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ЕГЭ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биологии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  <a:tabLst>
                <a:tab pos="3183890" algn="l"/>
              </a:tabLst>
            </a:pP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Красноярский</a:t>
            </a:r>
            <a:r>
              <a:rPr sz="12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край</a:t>
            </a: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14,54%</a:t>
            </a:r>
            <a:endParaRPr sz="1200">
              <a:latin typeface="Microsoft Sans Serif"/>
              <a:cs typeface="Microsoft Sans Serif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5032425" y="2851016"/>
          <a:ext cx="2817018" cy="2359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3114"/>
                <a:gridCol w="763904"/>
              </a:tblGrid>
              <a:tr h="228600"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Ленинградская</a:t>
                      </a:r>
                      <a:r>
                        <a:rPr sz="12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325"/>
                        </a:lnSpc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14,25%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E9F3FB"/>
                    </a:solidFill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Иркутская</a:t>
                      </a:r>
                      <a:r>
                        <a:rPr sz="1200" spc="-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14,20%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</a:tr>
              <a:tr h="293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Тюменская</a:t>
                      </a:r>
                      <a:r>
                        <a:rPr sz="1200" spc="-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14,19%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</a:tr>
              <a:tr h="293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9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г.</a:t>
                      </a:r>
                      <a:r>
                        <a:rPr sz="12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Москва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016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14,13%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0165" marB="0">
                    <a:solidFill>
                      <a:srgbClr val="E9F3FB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Томская</a:t>
                      </a:r>
                      <a:r>
                        <a:rPr sz="12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13,65%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Еврейская</a:t>
                      </a:r>
                      <a:r>
                        <a:rPr sz="12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автономная</a:t>
                      </a:r>
                      <a:r>
                        <a:rPr sz="1200" spc="-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область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13,54%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solidFill>
                      <a:srgbClr val="E9F3FB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Республика</a:t>
                      </a:r>
                      <a:r>
                        <a:rPr sz="12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Саха</a:t>
                      </a:r>
                      <a:r>
                        <a:rPr sz="1200" spc="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(Якутия)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12,83%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solidFill>
                      <a:srgbClr val="E9F3FB"/>
                    </a:solidFill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Чукотский</a:t>
                      </a:r>
                      <a:r>
                        <a:rPr sz="12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автономный</a:t>
                      </a:r>
                      <a:r>
                        <a:rPr sz="12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округ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  <a:tc>
                  <a:txBody>
                    <a:bodyPr/>
                    <a:lstStyle/>
                    <a:p>
                      <a:pPr marR="3429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11,93%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0" marB="0">
                    <a:solidFill>
                      <a:srgbClr val="E9F3FB"/>
                    </a:solidFill>
                  </a:tcPr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5046713" y="5116585"/>
            <a:ext cx="10972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1F5F"/>
                </a:solidFill>
                <a:latin typeface="Microsoft Sans Serif"/>
                <a:cs typeface="Microsoft Sans Serif"/>
              </a:rPr>
              <a:t>Херсонская</a:t>
            </a:r>
            <a:r>
              <a:rPr sz="12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область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25410" y="5116585"/>
            <a:ext cx="34528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0,00%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4482" y="5646657"/>
            <a:ext cx="3883819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49</a:t>
            </a:r>
            <a:r>
              <a:rPr sz="1400" b="1" spc="-5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регионов,</a:t>
            </a:r>
            <a:r>
              <a:rPr sz="1400" b="1" spc="-4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в</a:t>
            </a:r>
            <a:r>
              <a:rPr sz="1400" b="1" spc="-3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которых</a:t>
            </a:r>
            <a:r>
              <a:rPr sz="1400" b="1" spc="-3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доля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выпускников</a:t>
            </a:r>
            <a:r>
              <a:rPr sz="1400" b="1" spc="-2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выбравших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ЕГЭ</a:t>
            </a:r>
            <a:r>
              <a:rPr sz="1400" b="1" spc="-5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биологии,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выше</a:t>
            </a:r>
            <a:r>
              <a:rPr sz="1400" b="1" spc="-55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среднего</a:t>
            </a:r>
            <a:r>
              <a:rPr sz="1400" b="1" spc="-6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89ACD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089ACD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089ACD"/>
                </a:solidFill>
                <a:latin typeface="Arial"/>
                <a:cs typeface="Arial"/>
              </a:rPr>
              <a:t>РФ</a:t>
            </a:r>
            <a:endParaRPr sz="14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299085" algn="l"/>
              </a:tabLst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40</a:t>
            </a:r>
            <a:r>
              <a:rPr sz="14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регионов,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в</a:t>
            </a:r>
            <a:r>
              <a:rPr sz="1400" b="1" spc="-3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которых</a:t>
            </a:r>
            <a:r>
              <a:rPr sz="1400" b="1" spc="-3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доля</a:t>
            </a:r>
            <a:r>
              <a:rPr sz="1400" b="1" spc="-4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выпускников</a:t>
            </a:r>
            <a:r>
              <a:rPr sz="1400" b="1" spc="-2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174179"/>
                </a:solidFill>
                <a:latin typeface="Arial"/>
                <a:cs typeface="Arial"/>
              </a:rPr>
              <a:t>выбравших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ЕГЭ</a:t>
            </a:r>
            <a:r>
              <a:rPr sz="1400" b="1" spc="-4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по</a:t>
            </a:r>
            <a:r>
              <a:rPr sz="1400" b="1" spc="-45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74179"/>
                </a:solidFill>
                <a:latin typeface="Arial"/>
                <a:cs typeface="Arial"/>
              </a:rPr>
              <a:t>биологии,</a:t>
            </a:r>
            <a:r>
              <a:rPr sz="1400" b="1" spc="320" dirty="0">
                <a:solidFill>
                  <a:srgbClr val="17417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ниже</a:t>
            </a:r>
            <a:r>
              <a:rPr sz="14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среднего</a:t>
            </a:r>
            <a:r>
              <a:rPr sz="14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РФ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943475" y="5571744"/>
            <a:ext cx="3890010" cy="1019810"/>
            <a:chOff x="6591300" y="5571744"/>
            <a:chExt cx="5186680" cy="1019810"/>
          </a:xfrm>
        </p:grpSpPr>
        <p:sp>
          <p:nvSpPr>
            <p:cNvPr id="23" name="object 23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4912563" y="0"/>
                  </a:moveTo>
                  <a:lnTo>
                    <a:pt x="0" y="0"/>
                  </a:lnTo>
                  <a:lnTo>
                    <a:pt x="0" y="1007364"/>
                  </a:lnTo>
                  <a:lnTo>
                    <a:pt x="4912563" y="1007364"/>
                  </a:lnTo>
                  <a:lnTo>
                    <a:pt x="5173980" y="503682"/>
                  </a:lnTo>
                  <a:lnTo>
                    <a:pt x="4912563" y="0"/>
                  </a:lnTo>
                  <a:close/>
                </a:path>
              </a:pathLst>
            </a:custGeom>
            <a:solidFill>
              <a:srgbClr val="067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597395" y="5577840"/>
              <a:ext cx="5173980" cy="1007744"/>
            </a:xfrm>
            <a:custGeom>
              <a:avLst/>
              <a:gdLst/>
              <a:ahLst/>
              <a:cxnLst/>
              <a:rect l="l" t="t" r="r" b="b"/>
              <a:pathLst>
                <a:path w="5173980" h="1007745">
                  <a:moveTo>
                    <a:pt x="0" y="0"/>
                  </a:moveTo>
                  <a:lnTo>
                    <a:pt x="4912563" y="0"/>
                  </a:lnTo>
                  <a:lnTo>
                    <a:pt x="5173980" y="503682"/>
                  </a:lnTo>
                  <a:lnTo>
                    <a:pt x="4912563" y="1007364"/>
                  </a:lnTo>
                  <a:lnTo>
                    <a:pt x="0" y="1007364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089A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5273000" y="5698718"/>
            <a:ext cx="3303746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Необходимо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проводить</a:t>
            </a:r>
            <a:r>
              <a:rPr sz="16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работу,</a:t>
            </a:r>
            <a:r>
              <a:rPr sz="16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направленную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рост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заинтересованности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обучающихся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выборе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предметов!</a:t>
            </a:r>
            <a:endParaRPr sz="1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14282" y="857232"/>
            <a:ext cx="8786874" cy="3286148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МКПК «Теоретические и методические аспекты подготовки учащихся к сдаче ГИА», январь 2024г.,октябрь - ноябрь 2024г., 10 модулей, 24 ч.</a:t>
            </a:r>
          </a:p>
          <a:p>
            <a:pPr algn="just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«Совершенствование предметных и методических компетенций учителей», 2024г.</a:t>
            </a:r>
          </a:p>
          <a:p>
            <a:pPr algn="just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85720" y="4357694"/>
            <a:ext cx="8715436" cy="2286016"/>
          </a:xfrm>
          <a:prstGeom prst="rect">
            <a:avLst/>
          </a:prstGeom>
          <a:solidFill>
            <a:srgbClr val="B9EDFF"/>
          </a:solidFill>
          <a:ln>
            <a:solidFill>
              <a:srgbClr val="B9E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Диагностика профессиональных компетенций и выявление  педагогических дефицитов.  Разработка индивидуального образовательного маршрута для педагога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42844" y="142852"/>
            <a:ext cx="87868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Мероприятия по повышению качества образования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Рекомендации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120680"/>
          </a:xfrm>
        </p:spPr>
        <p:txBody>
          <a:bodyPr>
            <a:noAutofit/>
          </a:bodyPr>
          <a:lstStyle/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химии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Коноваленко</a:t>
            </a:r>
            <a:r>
              <a:rPr lang="ru-RU" sz="1300" dirty="0" smtClean="0"/>
              <a:t> Т.Ю.)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информатики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хомушку</a:t>
            </a:r>
            <a:r>
              <a:rPr lang="ru-RU" sz="1300" dirty="0" smtClean="0"/>
              <a:t> А.В.)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литературе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Донгак</a:t>
            </a:r>
            <a:r>
              <a:rPr lang="ru-RU" sz="1300" dirty="0" smtClean="0"/>
              <a:t> Ч.Д.)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математики (базовая)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Муравьева А.В.)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русского языка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Кабимулдинова</a:t>
            </a:r>
            <a:r>
              <a:rPr lang="ru-RU" sz="1300" dirty="0" smtClean="0"/>
              <a:t> М.Е.)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физики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Михайлова К.Н.)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географии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Никитина В.Е.)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биологии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Ооржак</a:t>
            </a:r>
            <a:r>
              <a:rPr lang="ru-RU" sz="1300" dirty="0" smtClean="0"/>
              <a:t> М.М.) 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английского языка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Кулундарий</a:t>
            </a:r>
            <a:r>
              <a:rPr lang="ru-RU" sz="1300" dirty="0" smtClean="0"/>
              <a:t> В. В.)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истории на основе выявленных  типичных затруднений и ошибок ЕГЭ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Даржаа</a:t>
            </a:r>
            <a:r>
              <a:rPr lang="ru-RU" sz="1300" dirty="0" smtClean="0"/>
              <a:t> В.О.)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обществознания на основе выявленных  типичных затруднений и ошибок ЕГЭ в 2024 году» (</a:t>
            </a:r>
            <a:r>
              <a:rPr lang="ru-RU" sz="1300" dirty="0" smtClean="0"/>
              <a:t>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Монгуш</a:t>
            </a:r>
            <a:r>
              <a:rPr lang="ru-RU" sz="1300" dirty="0" smtClean="0"/>
              <a:t> О.И.)</a:t>
            </a:r>
          </a:p>
          <a:p>
            <a:pPr lvl="0"/>
            <a:r>
              <a:rPr lang="ru-RU" sz="1300" b="1" dirty="0" smtClean="0"/>
              <a:t>«Методические рекомендации по совершенствованию организации методики преподавания русского языка на основе выявленных  типичных затруднений и ошибок ОГЭ в 2024 году» </a:t>
            </a:r>
            <a:r>
              <a:rPr lang="ru-RU" sz="1300" dirty="0" smtClean="0"/>
              <a:t>(авторы: </a:t>
            </a:r>
            <a:r>
              <a:rPr lang="ru-RU" sz="1300" dirty="0" err="1" smtClean="0"/>
              <a:t>Сагачева</a:t>
            </a:r>
            <a:r>
              <a:rPr lang="ru-RU" sz="1300" dirty="0" smtClean="0"/>
              <a:t> Н.В., </a:t>
            </a:r>
            <a:r>
              <a:rPr lang="ru-RU" sz="1300" dirty="0" err="1" smtClean="0"/>
              <a:t>Донгак</a:t>
            </a:r>
            <a:r>
              <a:rPr lang="ru-RU" sz="1300" dirty="0" smtClean="0"/>
              <a:t> Л.Б.)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 предметов ЕГЭ, 2022-2024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14282" y="1000108"/>
          <a:ext cx="8786874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 предметов ОГЭ-2022 и ЕГЭ-2024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3" y="857228"/>
          <a:ext cx="8715434" cy="5873627"/>
        </p:xfrm>
        <a:graphic>
          <a:graphicData uri="http://schemas.openxmlformats.org/drawingml/2006/table">
            <a:tbl>
              <a:tblPr/>
              <a:tblGrid>
                <a:gridCol w="2354842"/>
                <a:gridCol w="1070680"/>
                <a:gridCol w="1443997"/>
                <a:gridCol w="1443997"/>
                <a:gridCol w="1117756"/>
                <a:gridCol w="1284162"/>
              </a:tblGrid>
              <a:tr h="48220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ОГЭ 2022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ЕГЭ 2024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Разница </a:t>
                      </a:r>
                      <a:endParaRPr lang="ru-RU" sz="20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чел.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чел.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География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1336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31,1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4,4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-26,7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96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Информатика и ИКТ (КЕГЭ)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1554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36,2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12,5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-23,7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Физика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10,2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8,5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-1,7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2069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48,1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46,5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-1,6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 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29,2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30,2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0,7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2,6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Английский язык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6,2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15,8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24,9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9,1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История 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7,4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19,4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12,0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ОГЭ-2024</a:t>
            </a:r>
          </a:p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основной день и с учетом дополнительного периода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14282" y="1285860"/>
          <a:ext cx="864399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868" y="1142984"/>
            <a:ext cx="2134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Средний балл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ОГЭ-2024</a:t>
            </a:r>
          </a:p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основной день и с учетом дополнительного периода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1142984"/>
            <a:ext cx="2556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Успеваемость, %</a:t>
            </a:r>
            <a:endParaRPr lang="ru-RU" sz="2400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14282" y="1571612"/>
          <a:ext cx="8786874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52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ОГЭ-2024</a:t>
            </a:r>
          </a:p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основной день и с учетом дополнительного периода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1142984"/>
            <a:ext cx="2991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Качество знаний, %</a:t>
            </a:r>
            <a:endParaRPr lang="ru-RU" sz="2400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42844" y="1643050"/>
          <a:ext cx="8786874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5135</Words>
  <Application>Microsoft Office PowerPoint</Application>
  <PresentationFormat>Экран (4:3)</PresentationFormat>
  <Paragraphs>2960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Тема Office</vt:lpstr>
      <vt:lpstr>Комплексный анализ результатов ГИА: достижения, проблемы и пути оптимизации в повышении качества образования и развития региональных систем образования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Результаты ОГЭ по предметам,  2023- 2024 основные дни основного периода</vt:lpstr>
      <vt:lpstr>Результаты ЕГЭ по предметам, 2024 основные дни основного периода</vt:lpstr>
      <vt:lpstr>Результаты ЕГЭ по предметам, 2024 основные дни основного периода</vt:lpstr>
      <vt:lpstr>Слайд 15</vt:lpstr>
      <vt:lpstr>Результаты ЕГЭ по предметам, 2024 основные дни основного периода</vt:lpstr>
      <vt:lpstr>Результаты ЕГЭ по предметам, 2024 основные дни основного периода</vt:lpstr>
      <vt:lpstr>Результаты ЕГЭ по предметам, 2024 основные дни основного периода</vt:lpstr>
      <vt:lpstr>Результаты ЕГЭ по предметам, 2024 основные дни основного периода</vt:lpstr>
      <vt:lpstr>Результаты ЕГЭ по профилям, 2024 25 классов социально-экономического и технологического профилей,  458 выпускников</vt:lpstr>
      <vt:lpstr>Результаты ЕГЭ по профилям, 2024 20 классов химико-биологического и естественно-научного профилей,  323 выпускника</vt:lpstr>
      <vt:lpstr>Результаты ЕГЭ по профилям, 2024 9 классов социально-гуманитарного и филологического профилей,  128 выпускников</vt:lpstr>
      <vt:lpstr>Слайд 23</vt:lpstr>
      <vt:lpstr>Слайд 24</vt:lpstr>
      <vt:lpstr>Слайд 25</vt:lpstr>
      <vt:lpstr>Результаты ЕГЭ ШНОР, 2023-2024 </vt:lpstr>
      <vt:lpstr>Результаты ОГЭ ШНОР, 2024 </vt:lpstr>
      <vt:lpstr>Результаты ЕГЭ, 2024 </vt:lpstr>
      <vt:lpstr>Результаты ЕГЭ, 2024 </vt:lpstr>
      <vt:lpstr>Результаты ЕГЭ, 2024 </vt:lpstr>
      <vt:lpstr>  Учебные планы среднего общего образования  </vt:lpstr>
      <vt:lpstr>     Учебные планы с профильной возможностью, предусматривающие изучение государственных языков республик Российской Федерации из числа языков народов Российской Федерации   </vt:lpstr>
      <vt:lpstr>Слайд 33</vt:lpstr>
      <vt:lpstr>Слайд 34</vt:lpstr>
      <vt:lpstr>Слайд 35</vt:lpstr>
      <vt:lpstr>Слайд 36</vt:lpstr>
      <vt:lpstr>Слайд 37</vt:lpstr>
      <vt:lpstr>Слайд 38</vt:lpstr>
      <vt:lpstr>ВЫБОР ПРОФИЛЬНОЙ МАТЕМАТИКИ ДЛЯ СДАЧИ ЕГЭ 43,7 % выпускников в среднем по РФ выбрали ЕГЭ по профильной математике</vt:lpstr>
      <vt:lpstr>ВЫБОР ФИЗИКИ ДЛЯ СДАЧИ ЕГЭ 14,4 % выпускников в среднем по РФ выбрали ЕГЭ по профильной физике</vt:lpstr>
      <vt:lpstr>ВЫБОР ХИМИИ ДЛЯ СДАЧИ ЕГЭ 13 % выпускников в среднем по РФ выбрали ЕГЭ по химии</vt:lpstr>
      <vt:lpstr>ВЫБОР БИОЛОГИИ ДЛЯ СДАЧИ ЕГЭ 17,5 % выпускников в среднем по РФ выбрали ЕГЭ по биологии</vt:lpstr>
      <vt:lpstr>Слайд 43</vt:lpstr>
      <vt:lpstr>Рекомендации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2021-2023 гг. в 66 сельских школах созданы и функционируют центры образования «Точка роста» с общим охватом 9237 обучающихся. Начиная с 2021 г. содержание центров «Точка роста» изменилось на естественно-научной и технологической направленностей, целью деятельности центра является - обновление содержания и совершенствование методов обучения предметов «Физика», «Биология», «Химия».  </dc:title>
  <dc:creator>ТИРО20</dc:creator>
  <cp:lastModifiedBy>ТИРОиПК</cp:lastModifiedBy>
  <cp:revision>119</cp:revision>
  <dcterms:created xsi:type="dcterms:W3CDTF">2024-10-28T03:14:18Z</dcterms:created>
  <dcterms:modified xsi:type="dcterms:W3CDTF">2024-11-05T02:30:14Z</dcterms:modified>
</cp:coreProperties>
</file>