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22" r:id="rId2"/>
    <p:sldId id="1637" r:id="rId3"/>
    <p:sldId id="900" r:id="rId4"/>
    <p:sldId id="906" r:id="rId5"/>
    <p:sldId id="574" r:id="rId6"/>
    <p:sldId id="1638" r:id="rId7"/>
    <p:sldId id="350" r:id="rId8"/>
    <p:sldId id="914" r:id="rId9"/>
    <p:sldId id="911" r:id="rId10"/>
    <p:sldId id="909" r:id="rId11"/>
    <p:sldId id="910" r:id="rId12"/>
    <p:sldId id="907" r:id="rId13"/>
    <p:sldId id="912" r:id="rId14"/>
    <p:sldId id="1639" r:id="rId15"/>
    <p:sldId id="915" r:id="rId16"/>
    <p:sldId id="1640" r:id="rId17"/>
    <p:sldId id="1641" r:id="rId18"/>
    <p:sldId id="916" r:id="rId19"/>
    <p:sldId id="1550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A00B"/>
    <a:srgbClr val="C05350"/>
    <a:srgbClr val="025E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5238" autoAdjust="0"/>
  </p:normalViewPr>
  <p:slideViewPr>
    <p:cSldViewPr>
      <p:cViewPr varScale="1">
        <p:scale>
          <a:sx n="105" d="100"/>
          <a:sy n="105" d="100"/>
        </p:scale>
        <p:origin x="19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72;&#1076;&#1079;&#1086;&#1088;\Desktop\&#1043;&#1048;&#1040;-2024\&#1056;&#1077;&#1077;&#1089;&#1090;&#1088;%20&#1085;&#1072;&#1088;&#1091;&#1096;&#1077;&#1085;&#1080;&#1081;%20&#1043;&#1048;&#1040;-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72;&#1076;&#1079;&#1086;&#1088;\Desktop\&#1043;&#1048;&#1040;-2024\&#1056;&#1077;&#1077;&#1089;&#1090;&#1088;%20&#1085;&#1072;&#1088;&#1091;&#1096;&#1077;&#1085;&#1080;&#1081;%20&#1043;&#1048;&#1040;-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72;&#1076;&#1079;&#1086;&#1088;\Desktop\&#1043;&#1048;&#1040;-2023\&#1044;&#1086;&#1082;&#1083;&#1072;&#1076;-&#1043;&#1048;&#1040;-2023\&#1056;&#1077;&#1077;&#1089;&#1090;&#1088;%20&#1085;&#1072;&#1088;&#1091;&#1096;&#1077;&#1085;&#1080;&#1081;%20&#1043;&#1048;&#1040;-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72;&#1076;&#1079;&#1086;&#1088;\Desktop\&#1043;&#1048;&#1040;-2024\&#1056;&#1077;&#1077;&#1089;&#1090;&#1088;%20&#1085;&#1072;&#1088;&#1091;&#1096;&#1077;&#1085;&#1080;&#1081;%20&#1043;&#1048;&#1040;-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3;&#1072;&#1076;&#1079;&#1086;&#1088;\Desktop\&#1043;&#1048;&#1040;-2024\&#1056;&#1077;&#1077;&#1089;&#1090;&#1088;%20&#1085;&#1072;&#1088;&#1091;&#1096;&#1077;&#1085;&#1080;&#1081;%20&#1043;&#1048;&#1040;-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8;&#1091;&#1074;&#1086;&#1073;&#1088;&#1085;&#1072;&#1076;&#1079;&#1086;&#1088;\Documents\&#1040;_&#1043;&#1048;&#1040;\&#1043;&#1048;&#1040;-2024\&#1053;&#1072;&#1088;&#1091;&#1096;&#1077;&#1085;&#1080;&#1103;\&#1055;&#1088;&#1080;&#1083;&#1086;&#1078;&#1077;&#1085;&#1080;&#1103;%201,2_&#1056;&#1054;&#1053;\&#1057;&#1074;&#1086;&#1076;%20&#1085;&#1072;&#1088;&#1091;&#1096;&#1077;&#1085;&#1080;&#1081;_&#1087;&#1088;&#1080;&#1083;&#1086;&#1078;&#1077;&#1085;&#1080;&#1081;%20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effectLst/>
              </a:rPr>
              <a:t>Охват общественным наблюдением</a:t>
            </a:r>
            <a:endParaRPr lang="ru-RU" sz="1100" dirty="0">
              <a:effectLst/>
            </a:endParaRPr>
          </a:p>
          <a:p>
            <a:pPr>
              <a:defRPr/>
            </a:pPr>
            <a:r>
              <a:rPr lang="ru-RU" sz="1400" b="1" i="0" baseline="0" dirty="0">
                <a:effectLst/>
              </a:rPr>
              <a:t>ППЭ-дней </a:t>
            </a:r>
            <a:endParaRPr lang="ru-RU" sz="11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C0B-4741-9F5E-8ECD5D20A46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C0B-4741-9F5E-8ECD5D20A4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Диаграммы!$A$5:$A$6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Диаграммы!$B$5:$B$6</c:f>
              <c:numCache>
                <c:formatCode>0%</c:formatCode>
                <c:ptCount val="2"/>
                <c:pt idx="0">
                  <c:v>0.97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0B-4741-9F5E-8ECD5D20A46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effectLst/>
              </a:rPr>
              <a:t>Количество удаленных участников ЕГЭ в сравнении с 2023 г.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13851120826605709"/>
          <c:y val="2.0720607247578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9D2-4539-811B-D19F487CB1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9D2-4539-811B-D19F487CB1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9D2-4539-811B-D19F487CB1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9D2-4539-811B-D19F487CB1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A-43AB-91C9-ADE181BEDF8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effectLst/>
              </a:rPr>
              <a:t>Количество участников, результаты которых аннулированы после экзаменов</a:t>
            </a:r>
            <a:endParaRPr lang="ru-RU" sz="1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365-4A10-AE27-8218824717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365-4A10-AE27-8218824717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365-4A10-AE27-8218824717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365-4A10-AE27-8218824717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16-44FE-9F5F-C037F1B0A6C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'диаграммы-ОГЭ'!$B$7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'диаграммы-ОГЭ'!$A$8:$A$19</c:f>
              <c:strCache>
                <c:ptCount val="10"/>
                <c:pt idx="0">
                  <c:v>г.Ак-Довурак</c:v>
                </c:pt>
                <c:pt idx="1">
                  <c:v>г.Кызыл</c:v>
                </c:pt>
                <c:pt idx="2">
                  <c:v>Дзун-Хемчик</c:v>
                </c:pt>
                <c:pt idx="3">
                  <c:v>Пий-Хем</c:v>
                </c:pt>
                <c:pt idx="4">
                  <c:v>Улуг-Хем</c:v>
                </c:pt>
                <c:pt idx="5">
                  <c:v>Тес-Хем</c:v>
                </c:pt>
                <c:pt idx="6">
                  <c:v>Тандыский</c:v>
                </c:pt>
                <c:pt idx="7">
                  <c:v>Чаа-Холь</c:v>
                </c:pt>
                <c:pt idx="8">
                  <c:v>Эрзинский</c:v>
                </c:pt>
                <c:pt idx="9">
                  <c:v>Монгун-Тайга</c:v>
                </c:pt>
              </c:strCache>
            </c:strRef>
          </c:cat>
          <c:val>
            <c:numRef>
              <c:f>'диаграммы-ОГЭ'!$B$8:$B$19</c:f>
              <c:numCache>
                <c:formatCode>General</c:formatCode>
                <c:ptCount val="12"/>
                <c:pt idx="0">
                  <c:v>0</c:v>
                </c:pt>
                <c:pt idx="1">
                  <c:v>5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AD-475F-B816-AD8DD6EC583E}"/>
            </c:ext>
          </c:extLst>
        </c:ser>
        <c:ser>
          <c:idx val="1"/>
          <c:order val="1"/>
          <c:tx>
            <c:strRef>
              <c:f>'диаграммы-ОГЭ'!$C$7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'диаграммы-ОГЭ'!$A$8:$A$19</c:f>
              <c:strCache>
                <c:ptCount val="10"/>
                <c:pt idx="0">
                  <c:v>г.Ак-Довурак</c:v>
                </c:pt>
                <c:pt idx="1">
                  <c:v>г.Кызыл</c:v>
                </c:pt>
                <c:pt idx="2">
                  <c:v>Дзун-Хемчик</c:v>
                </c:pt>
                <c:pt idx="3">
                  <c:v>Пий-Хем</c:v>
                </c:pt>
                <c:pt idx="4">
                  <c:v>Улуг-Хем</c:v>
                </c:pt>
                <c:pt idx="5">
                  <c:v>Тес-Хем</c:v>
                </c:pt>
                <c:pt idx="6">
                  <c:v>Тандыский</c:v>
                </c:pt>
                <c:pt idx="7">
                  <c:v>Чаа-Холь</c:v>
                </c:pt>
                <c:pt idx="8">
                  <c:v>Эрзинский</c:v>
                </c:pt>
                <c:pt idx="9">
                  <c:v>Монгун-Тайга</c:v>
                </c:pt>
              </c:strCache>
            </c:strRef>
          </c:cat>
          <c:val>
            <c:numRef>
              <c:f>'диаграммы-ОГЭ'!$C$8:$C$19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4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8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AD-475F-B816-AD8DD6EC58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99598527"/>
        <c:axId val="1485631599"/>
      </c:barChart>
      <c:catAx>
        <c:axId val="1599598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85631599"/>
        <c:crosses val="autoZero"/>
        <c:auto val="1"/>
        <c:lblAlgn val="ctr"/>
        <c:lblOffset val="100"/>
        <c:noMultiLvlLbl val="0"/>
      </c:catAx>
      <c:valAx>
        <c:axId val="148563159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9598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'диаграммы-ОГЭ'!$B$23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'диаграммы-ОГЭ'!$A$24:$A$27</c:f>
              <c:strCache>
                <c:ptCount val="4"/>
                <c:pt idx="0">
                  <c:v>Овюрский</c:v>
                </c:pt>
                <c:pt idx="1">
                  <c:v>Кызылский</c:v>
                </c:pt>
                <c:pt idx="2">
                  <c:v>Тандынский</c:v>
                </c:pt>
                <c:pt idx="3">
                  <c:v>Эрзинский</c:v>
                </c:pt>
              </c:strCache>
            </c:strRef>
          </c:cat>
          <c:val>
            <c:numRef>
              <c:f>'диаграммы-ОГЭ'!$B$24:$B$27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00-4573-A03C-98FFDCBA0049}"/>
            </c:ext>
          </c:extLst>
        </c:ser>
        <c:ser>
          <c:idx val="1"/>
          <c:order val="1"/>
          <c:tx>
            <c:strRef>
              <c:f>'диаграммы-ОГЭ'!$C$23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'диаграммы-ОГЭ'!$A$24:$A$27</c:f>
              <c:strCache>
                <c:ptCount val="4"/>
                <c:pt idx="0">
                  <c:v>Овюрский</c:v>
                </c:pt>
                <c:pt idx="1">
                  <c:v>Кызылский</c:v>
                </c:pt>
                <c:pt idx="2">
                  <c:v>Тандынский</c:v>
                </c:pt>
                <c:pt idx="3">
                  <c:v>Эрзинский</c:v>
                </c:pt>
              </c:strCache>
            </c:strRef>
          </c:cat>
          <c:val>
            <c:numRef>
              <c:f>'диаграммы-ОГЭ'!$C$24:$C$27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00-4573-A03C-98FFDCBA00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85509983"/>
        <c:axId val="1494288655"/>
      </c:barChart>
      <c:catAx>
        <c:axId val="1585509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288655"/>
        <c:crosses val="autoZero"/>
        <c:auto val="1"/>
        <c:lblAlgn val="ctr"/>
        <c:lblOffset val="100"/>
        <c:noMultiLvlLbl val="0"/>
      </c:catAx>
      <c:valAx>
        <c:axId val="1494288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85509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i="0" baseline="0" dirty="0">
                <a:effectLst/>
              </a:rPr>
              <a:t>Охват аудиторий ППЭ он-лайн наблюдением</a:t>
            </a:r>
            <a:endParaRPr lang="ru-RU" sz="1600" dirty="0">
              <a:effectLst/>
            </a:endParaRPr>
          </a:p>
        </c:rich>
      </c:tx>
      <c:layout>
        <c:manualLayout>
          <c:xMode val="edge"/>
          <c:yMode val="edge"/>
          <c:x val="0.15047024651609017"/>
          <c:y val="3.28219465375815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C51-47AC-B20A-F51D27A04503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C51-47AC-B20A-F51D27A045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Диаграммы!$A$8:$A$9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Диаграммы!$B$8:$B$9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51-47AC-B20A-F51D27A0450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Диаграммы!$A$64</c:f>
              <c:strCache>
                <c:ptCount val="1"/>
                <c:pt idx="0">
                  <c:v>Выездной контроль в ППЭ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3AE-422E-A03D-5D3A708986E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3AE-422E-A03D-5D3A708986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Диаграммы!$B$63:$C$63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Диаграммы!$B$64:$C$64</c:f>
              <c:numCache>
                <c:formatCode>0%</c:formatCode>
                <c:ptCount val="2"/>
                <c:pt idx="0">
                  <c:v>0.92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AE-422E-A03D-5D3A708986E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Количество</a:t>
            </a:r>
            <a:r>
              <a:rPr lang="ru-RU" b="1" baseline="0" dirty="0"/>
              <a:t> удаленных участников ЕГЭ в сравнении с 2023 г.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445-4567-A556-0993AD697A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445-4567-A556-0993AD697A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диаграммы!$A$52:$A$53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диаграммы!$B$52:$B$53</c:f>
              <c:numCache>
                <c:formatCode>General</c:formatCode>
                <c:ptCount val="2"/>
                <c:pt idx="0">
                  <c:v>5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45-4567-A556-0993AD697A0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Количество участников</a:t>
            </a:r>
            <a:r>
              <a:rPr lang="ru-RU" b="1" baseline="0" dirty="0"/>
              <a:t>, результаты которых аннулированы после экзаменов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D83-4757-8554-311E573EFF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D83-4757-8554-311E573EFF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Диаграммы!$B$32:$C$32</c:f>
              <c:strCache>
                <c:ptCount val="2"/>
                <c:pt idx="0">
                  <c:v>2023 г.</c:v>
                </c:pt>
                <c:pt idx="1">
                  <c:v>2024 г.</c:v>
                </c:pt>
              </c:strCache>
            </c:strRef>
          </c:cat>
          <c:val>
            <c:numRef>
              <c:f>Диаграммы!$B$33:$C$33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83-4757-8554-311E573EFF0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Виды нарушений в сравнении с 2023 г.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Диаграммы!$B$24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Диаграммы!$A$25:$A$30</c:f>
              <c:strCache>
                <c:ptCount val="6"/>
                <c:pt idx="0">
                  <c:v>Наличие телефона</c:v>
                </c:pt>
                <c:pt idx="1">
                  <c:v>Справочные материалы</c:v>
                </c:pt>
                <c:pt idx="2">
                  <c:v>Письменные заметки</c:v>
                </c:pt>
                <c:pt idx="3">
                  <c:v>Записи на руке</c:v>
                </c:pt>
                <c:pt idx="4">
                  <c:v>Несоблюдение продолжительности экзамена</c:v>
                </c:pt>
                <c:pt idx="5">
                  <c:v>Разговоры</c:v>
                </c:pt>
              </c:strCache>
            </c:strRef>
          </c:cat>
          <c:val>
            <c:numRef>
              <c:f>Диаграммы!$B$25:$B$30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21-491B-950F-5A857D047996}"/>
            </c:ext>
          </c:extLst>
        </c:ser>
        <c:ser>
          <c:idx val="1"/>
          <c:order val="1"/>
          <c:tx>
            <c:strRef>
              <c:f>Диаграммы!$C$24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Диаграммы!$A$25:$A$30</c:f>
              <c:strCache>
                <c:ptCount val="6"/>
                <c:pt idx="0">
                  <c:v>Наличие телефона</c:v>
                </c:pt>
                <c:pt idx="1">
                  <c:v>Справочные материалы</c:v>
                </c:pt>
                <c:pt idx="2">
                  <c:v>Письменные заметки</c:v>
                </c:pt>
                <c:pt idx="3">
                  <c:v>Записи на руке</c:v>
                </c:pt>
                <c:pt idx="4">
                  <c:v>Несоблюдение продолжительности экзамена</c:v>
                </c:pt>
                <c:pt idx="5">
                  <c:v>Разговоры</c:v>
                </c:pt>
              </c:strCache>
            </c:strRef>
          </c:cat>
          <c:val>
            <c:numRef>
              <c:f>Диаграммы!$C$25:$C$30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7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21-491B-950F-5A857D04799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0861727"/>
        <c:axId val="1182456015"/>
      </c:barChart>
      <c:catAx>
        <c:axId val="118086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2456015"/>
        <c:crosses val="autoZero"/>
        <c:auto val="1"/>
        <c:lblAlgn val="ctr"/>
        <c:lblOffset val="100"/>
        <c:noMultiLvlLbl val="0"/>
      </c:catAx>
      <c:valAx>
        <c:axId val="1182456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0861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066950519011402E-2"/>
          <c:y val="3.9791455176648997E-2"/>
          <c:w val="0.96504392404847905"/>
          <c:h val="0.810747243841201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диаграммы!$B$7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диаграммы!$A$8:$A$23</c:f>
              <c:strCache>
                <c:ptCount val="16"/>
                <c:pt idx="0">
                  <c:v>ППЭ-30</c:v>
                </c:pt>
                <c:pt idx="1">
                  <c:v>ППЭ-50</c:v>
                </c:pt>
                <c:pt idx="2">
                  <c:v>ППЭ-70</c:v>
                </c:pt>
                <c:pt idx="3">
                  <c:v>ППЭ-90</c:v>
                </c:pt>
                <c:pt idx="4">
                  <c:v>ППЭ-200</c:v>
                </c:pt>
                <c:pt idx="5">
                  <c:v>ППЭ-250</c:v>
                </c:pt>
                <c:pt idx="6">
                  <c:v>ППЭ-260</c:v>
                </c:pt>
                <c:pt idx="7">
                  <c:v>ППЭ-300</c:v>
                </c:pt>
                <c:pt idx="8">
                  <c:v>ППЭ-320</c:v>
                </c:pt>
                <c:pt idx="9">
                  <c:v>ППЭ-110</c:v>
                </c:pt>
                <c:pt idx="10">
                  <c:v>ППЭ-170</c:v>
                </c:pt>
                <c:pt idx="11">
                  <c:v>ППЭ-270</c:v>
                </c:pt>
                <c:pt idx="12">
                  <c:v>ППЭ-150</c:v>
                </c:pt>
                <c:pt idx="13">
                  <c:v>ППЭ-230</c:v>
                </c:pt>
                <c:pt idx="14">
                  <c:v>ППЭ-210</c:v>
                </c:pt>
                <c:pt idx="15">
                  <c:v>ППЭ-290</c:v>
                </c:pt>
              </c:strCache>
            </c:strRef>
          </c:cat>
          <c:val>
            <c:numRef>
              <c:f>диаграммы!$B$8:$B$23</c:f>
              <c:numCache>
                <c:formatCode>General</c:formatCode>
                <c:ptCount val="16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0-4AC6-8EAD-AC81B9B08165}"/>
            </c:ext>
          </c:extLst>
        </c:ser>
        <c:ser>
          <c:idx val="1"/>
          <c:order val="1"/>
          <c:tx>
            <c:strRef>
              <c:f>диаграммы!$C$7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диаграммы!$A$8:$A$23</c:f>
              <c:strCache>
                <c:ptCount val="16"/>
                <c:pt idx="0">
                  <c:v>ППЭ-30</c:v>
                </c:pt>
                <c:pt idx="1">
                  <c:v>ППЭ-50</c:v>
                </c:pt>
                <c:pt idx="2">
                  <c:v>ППЭ-70</c:v>
                </c:pt>
                <c:pt idx="3">
                  <c:v>ППЭ-90</c:v>
                </c:pt>
                <c:pt idx="4">
                  <c:v>ППЭ-200</c:v>
                </c:pt>
                <c:pt idx="5">
                  <c:v>ППЭ-250</c:v>
                </c:pt>
                <c:pt idx="6">
                  <c:v>ППЭ-260</c:v>
                </c:pt>
                <c:pt idx="7">
                  <c:v>ППЭ-300</c:v>
                </c:pt>
                <c:pt idx="8">
                  <c:v>ППЭ-320</c:v>
                </c:pt>
                <c:pt idx="9">
                  <c:v>ППЭ-110</c:v>
                </c:pt>
                <c:pt idx="10">
                  <c:v>ППЭ-170</c:v>
                </c:pt>
                <c:pt idx="11">
                  <c:v>ППЭ-270</c:v>
                </c:pt>
                <c:pt idx="12">
                  <c:v>ППЭ-150</c:v>
                </c:pt>
                <c:pt idx="13">
                  <c:v>ППЭ-230</c:v>
                </c:pt>
                <c:pt idx="14">
                  <c:v>ППЭ-210</c:v>
                </c:pt>
                <c:pt idx="15">
                  <c:v>ППЭ-290</c:v>
                </c:pt>
              </c:strCache>
            </c:strRef>
          </c:cat>
          <c:val>
            <c:numRef>
              <c:f>диаграммы!$C$8:$C$23</c:f>
              <c:numCache>
                <c:formatCode>General</c:formatCode>
                <c:ptCount val="1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C0-4AC6-8EAD-AC81B9B081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99598527"/>
        <c:axId val="1485631599"/>
      </c:barChart>
      <c:catAx>
        <c:axId val="1599598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85631599"/>
        <c:crosses val="autoZero"/>
        <c:auto val="1"/>
        <c:lblAlgn val="ctr"/>
        <c:lblOffset val="100"/>
        <c:noMultiLvlLbl val="0"/>
      </c:catAx>
      <c:valAx>
        <c:axId val="148563159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9598527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BD-4915-8B6A-7CBA5786ADC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BD-4915-8B6A-7CBA5786ADC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BD-4915-8B6A-7CBA5786ADC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BD-4915-8B6A-7CBA5786ADC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BD-4915-8B6A-7CBA5786ADC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диаграммы!$A$62:$A$66</c:f>
              <c:strCache>
                <c:ptCount val="5"/>
                <c:pt idx="0">
                  <c:v>Организатор не проверил комплектность КИМ при выходе участника из аудитории</c:v>
                </c:pt>
                <c:pt idx="1">
                  <c:v>Руководитель ППЭ своевременно не выдал разрешенное средство обучения (карты по географии)</c:v>
                </c:pt>
                <c:pt idx="2">
                  <c:v>Технический специалист своевременно не настроил время на станции распечатки</c:v>
                </c:pt>
                <c:pt idx="3">
                  <c:v>Технический специалист  вышел из штаба с телефоном</c:v>
                </c:pt>
                <c:pt idx="4">
                  <c:v>Во время экзамена организатор выполняет действия на станции распечатки</c:v>
                </c:pt>
              </c:strCache>
            </c:strRef>
          </c:cat>
          <c:val>
            <c:numRef>
              <c:f>диаграммы!$B$62:$B$66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3BD-4915-8B6A-7CBA5786ADC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111646530595025"/>
          <c:y val="9.3631201149829965E-2"/>
          <c:w val="0.45704912606815207"/>
          <c:h val="0.812737597700340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i="0" dirty="0">
                <a:effectLst/>
              </a:rPr>
              <a:t>Количество нарушений должностных лиц в разрезе ППЭ в сравнении с 2023 г.</a:t>
            </a:r>
            <a:endParaRPr lang="ru-RU" sz="1800" i="1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диаграммы!$B$26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диаграммы!$A$27:$A$34</c:f>
              <c:strCache>
                <c:ptCount val="8"/>
                <c:pt idx="0">
                  <c:v>ППЭ-20</c:v>
                </c:pt>
                <c:pt idx="1">
                  <c:v>ППЭ-50</c:v>
                </c:pt>
                <c:pt idx="2">
                  <c:v>ППЭ-80</c:v>
                </c:pt>
                <c:pt idx="3">
                  <c:v>ППЭ-95</c:v>
                </c:pt>
                <c:pt idx="4">
                  <c:v>ППЭ-180</c:v>
                </c:pt>
                <c:pt idx="5">
                  <c:v>ППЭ-200</c:v>
                </c:pt>
                <c:pt idx="6">
                  <c:v>ППЭ-250</c:v>
                </c:pt>
                <c:pt idx="7">
                  <c:v>ППЭ-260</c:v>
                </c:pt>
              </c:strCache>
            </c:strRef>
          </c:cat>
          <c:val>
            <c:numRef>
              <c:f>диаграммы!$B$27:$B$34</c:f>
              <c:numCache>
                <c:formatCode>General</c:formatCode>
                <c:ptCount val="8"/>
                <c:pt idx="3">
                  <c:v>1</c:v>
                </c:pt>
                <c:pt idx="4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B-41DA-8BF9-19C56A424588}"/>
            </c:ext>
          </c:extLst>
        </c:ser>
        <c:ser>
          <c:idx val="1"/>
          <c:order val="1"/>
          <c:tx>
            <c:strRef>
              <c:f>диаграммы!$C$26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диаграммы!$A$27:$A$34</c:f>
              <c:strCache>
                <c:ptCount val="8"/>
                <c:pt idx="0">
                  <c:v>ППЭ-20</c:v>
                </c:pt>
                <c:pt idx="1">
                  <c:v>ППЭ-50</c:v>
                </c:pt>
                <c:pt idx="2">
                  <c:v>ППЭ-80</c:v>
                </c:pt>
                <c:pt idx="3">
                  <c:v>ППЭ-95</c:v>
                </c:pt>
                <c:pt idx="4">
                  <c:v>ППЭ-180</c:v>
                </c:pt>
                <c:pt idx="5">
                  <c:v>ППЭ-200</c:v>
                </c:pt>
                <c:pt idx="6">
                  <c:v>ППЭ-250</c:v>
                </c:pt>
                <c:pt idx="7">
                  <c:v>ППЭ-260</c:v>
                </c:pt>
              </c:strCache>
            </c:strRef>
          </c:cat>
          <c:val>
            <c:numRef>
              <c:f>диаграммы!$C$27:$C$34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0B-41DA-8BF9-19C56A4245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85509983"/>
        <c:axId val="1494288655"/>
      </c:barChart>
      <c:catAx>
        <c:axId val="1585509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288655"/>
        <c:crosses val="autoZero"/>
        <c:auto val="1"/>
        <c:lblAlgn val="ctr"/>
        <c:lblOffset val="100"/>
        <c:noMultiLvlLbl val="0"/>
      </c:catAx>
      <c:valAx>
        <c:axId val="1494288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85509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9DAC4-EEFE-4686-B5C6-586ADA2B411C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1EA04-B34F-4394-92A4-070CA73B62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775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222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4257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0BC0A0-691B-478A-BDE0-C8459AF23F8A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8796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087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312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693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76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4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44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EA04-B34F-4394-92A4-070CA73B621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740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492896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нарушений порядка проведения  государственной итоговой аттестации в 2024 году и принятые меры по фактам нарушений</a:t>
            </a:r>
            <a:endParaRPr lang="ru-RU" sz="2400" dirty="0"/>
          </a:p>
        </p:txBody>
      </p:sp>
      <p:pic>
        <p:nvPicPr>
          <p:cNvPr id="3074" name="Picture 2" descr="http://ntpk2.ru/sites/default/files/ege2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188" y="0"/>
            <a:ext cx="9144000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39952" y="5445224"/>
            <a:ext cx="4567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Сарыг-Донгак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А.Э., начальник отдела контроля и </a:t>
            </a:r>
          </a:p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в сфере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12733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ОБЩИЕ СВЕДЕНИЯ О ПРИНЯТЫХ МЕРАХ</a:t>
            </a:r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C26CC8A2-21D5-4270-8F3D-9051965B28AF}"/>
              </a:ext>
            </a:extLst>
          </p:cNvPr>
          <p:cNvGrpSpPr/>
          <p:nvPr/>
        </p:nvGrpSpPr>
        <p:grpSpPr>
          <a:xfrm>
            <a:off x="49932" y="129731"/>
            <a:ext cx="1053221" cy="817865"/>
            <a:chOff x="1691680" y="884335"/>
            <a:chExt cx="1053221" cy="817865"/>
          </a:xfrm>
        </p:grpSpPr>
        <p:pic>
          <p:nvPicPr>
            <p:cNvPr id="79" name="Picture 6" descr="ЕГЭ">
              <a:extLst>
                <a:ext uri="{FF2B5EF4-FFF2-40B4-BE49-F238E27FC236}">
                  <a16:creationId xmlns:a16="http://schemas.microsoft.com/office/drawing/2014/main" id="{D48E765D-5CC2-44E3-A73D-2CC52FA152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Прямоугольник 80">
              <a:extLst>
                <a:ext uri="{FF2B5EF4-FFF2-40B4-BE49-F238E27FC236}">
                  <a16:creationId xmlns:a16="http://schemas.microsoft.com/office/drawing/2014/main" id="{119E8CF5-0DF7-4537-999F-9D786123FBBB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9A714DB-A077-488C-9E3E-AE45FD21DE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015959"/>
              </p:ext>
            </p:extLst>
          </p:nvPr>
        </p:nvGraphicFramePr>
        <p:xfrm>
          <a:off x="647564" y="1235337"/>
          <a:ext cx="8172908" cy="495492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220580">
                  <a:extLst>
                    <a:ext uri="{9D8B030D-6E8A-4147-A177-3AD203B41FA5}">
                      <a16:colId xmlns:a16="http://schemas.microsoft.com/office/drawing/2014/main" val="244360151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4959319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5636425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923904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Принятые меры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2022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2023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2024 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856348774"/>
                  </a:ext>
                </a:extLst>
              </a:tr>
              <a:tr h="23792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Общее количество нарушений, из них: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495043202"/>
                  </a:ext>
                </a:extLst>
              </a:tr>
              <a:tr h="23792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 со стороны участников экзамена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2812803000"/>
                  </a:ext>
                </a:extLst>
              </a:tr>
              <a:tr h="292805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со стороны должностных лиц (работников ППЭ)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720205022"/>
                  </a:ext>
                </a:extLst>
              </a:tr>
              <a:tr h="452902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Общее количество возбужденных дел об административном правонарушении</a:t>
                      </a:r>
                      <a:r>
                        <a:rPr lang="ru-RU" sz="1800" b="0" dirty="0">
                          <a:effectLst/>
                        </a:rPr>
                        <a:t>, из них: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797471721"/>
                  </a:ext>
                </a:extLst>
              </a:tr>
              <a:tr h="23792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в отношении участников экзамена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431157906"/>
                  </a:ext>
                </a:extLst>
              </a:tr>
              <a:tr h="31361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         в отношении должностных лиц (работников ППЭ)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598200868"/>
                  </a:ext>
                </a:extLst>
              </a:tr>
              <a:tr h="49199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Административные наказания по решениям судебных органов и КДН, из них: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536268202"/>
                  </a:ext>
                </a:extLst>
              </a:tr>
              <a:tr h="23792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административный штраф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600282515"/>
                  </a:ext>
                </a:extLst>
              </a:tr>
              <a:tr h="23792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          предупреждение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2468850412"/>
                  </a:ext>
                </a:extLst>
              </a:tr>
              <a:tr h="49199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          устное замечание в связи с малозначительностью 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642876215"/>
                  </a:ext>
                </a:extLst>
              </a:tr>
              <a:tr h="49199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Общая сумма наложенных административных штрафов (</a:t>
                      </a:r>
                      <a:r>
                        <a:rPr lang="ru-RU" sz="1600" b="0" dirty="0" err="1">
                          <a:effectLst/>
                        </a:rPr>
                        <a:t>тыс.руб</a:t>
                      </a:r>
                      <a:r>
                        <a:rPr lang="ru-RU" sz="1600" b="0" dirty="0">
                          <a:effectLst/>
                        </a:rPr>
                        <a:t>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57,5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2453627496"/>
                  </a:ext>
                </a:extLst>
              </a:tr>
              <a:tr h="323255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dk1"/>
                          </a:solidFill>
                          <a:effectLst/>
                        </a:rPr>
                        <a:t>Прекращение</a:t>
                      </a:r>
                      <a:r>
                        <a:rPr lang="ru-RU" sz="1600" b="0" dirty="0">
                          <a:effectLst/>
                        </a:rPr>
                        <a:t> в связи с истечением срока давности 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3017353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Прекращение в связи с отсутствием состава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647" marR="1664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8" marR="64208" marT="0" marB="0" anchor="ctr"/>
                </a:tc>
                <a:extLst>
                  <a:ext uri="{0D108BD9-81ED-4DB2-BD59-A6C34878D82A}">
                    <a16:rowId xmlns:a16="http://schemas.microsoft.com/office/drawing/2014/main" val="8920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667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C02A5B6-2650-44E8-BEF5-835CF4AB49E2}"/>
              </a:ext>
            </a:extLst>
          </p:cNvPr>
          <p:cNvSpPr txBox="1">
            <a:spLocks/>
          </p:cNvSpPr>
          <p:nvPr/>
        </p:nvSpPr>
        <p:spPr>
          <a:xfrm>
            <a:off x="0" y="13240"/>
            <a:ext cx="9108504" cy="80695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ln w="0"/>
                <a:solidFill>
                  <a:schemeClr val="bg1"/>
                </a:solidFill>
              </a:rPr>
              <a:t>         </a:t>
            </a:r>
            <a:r>
              <a:rPr lang="ru-RU" sz="3600" dirty="0">
                <a:solidFill>
                  <a:schemeClr val="bg1"/>
                </a:solidFill>
              </a:rPr>
              <a:t>Нарушения со стороны участников ГИА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FA6DB9-9686-496F-BA36-38C801E2B603}"/>
              </a:ext>
            </a:extLst>
          </p:cNvPr>
          <p:cNvSpPr/>
          <p:nvPr/>
        </p:nvSpPr>
        <p:spPr>
          <a:xfrm>
            <a:off x="379742" y="1082004"/>
            <a:ext cx="4002272" cy="1081146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2024 году во время проведения экзаменов за нарушение Порядка проведения ГИА удалены с экзамена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участников,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аннулированы их результаты</a:t>
            </a:r>
            <a:endParaRPr lang="ru-RU" sz="16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DDE139-865C-4895-AAE2-5CA31328824E}"/>
              </a:ext>
            </a:extLst>
          </p:cNvPr>
          <p:cNvSpPr/>
          <p:nvPr/>
        </p:nvSpPr>
        <p:spPr>
          <a:xfrm>
            <a:off x="4702341" y="1000589"/>
            <a:ext cx="4205763" cy="1206997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экзаменов по результатам служебных проверок выявлены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нарушений со стороны участников ОГЭ, аннулированы результаты всех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1D7596-63D2-4919-8868-BD1E4D3EA9B8}"/>
              </a:ext>
            </a:extLst>
          </p:cNvPr>
          <p:cNvSpPr/>
          <p:nvPr/>
        </p:nvSpPr>
        <p:spPr>
          <a:xfrm>
            <a:off x="433716" y="5793046"/>
            <a:ext cx="8303575" cy="91909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участников ЕГЭ составлены протоколы об административном правонарушении по ч. 4 ст. 19.30 КоАП РФ, направлены материалы в КДН по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нарушениям для принятия профилактических мер.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D21F960-1B29-4354-91AC-94722AE83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3" y="27812"/>
            <a:ext cx="924597" cy="777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B0729063-A7D1-4256-81EB-2475E53A9E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2751246"/>
              </p:ext>
            </p:extLst>
          </p:nvPr>
        </p:nvGraphicFramePr>
        <p:xfrm>
          <a:off x="379742" y="3066766"/>
          <a:ext cx="4002272" cy="2594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5E7AB77B-D069-4A60-A2BE-162AB6288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6953543"/>
              </p:ext>
            </p:extLst>
          </p:nvPr>
        </p:nvGraphicFramePr>
        <p:xfrm>
          <a:off x="4702341" y="3031403"/>
          <a:ext cx="4205762" cy="2594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333CA1-2113-47B9-998E-2EE6D1907F6E}"/>
              </a:ext>
            </a:extLst>
          </p:cNvPr>
          <p:cNvSpPr/>
          <p:nvPr/>
        </p:nvSpPr>
        <p:spPr>
          <a:xfrm>
            <a:off x="820852" y="2542107"/>
            <a:ext cx="7502295" cy="369332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 НАРУШЕНИЙ - ИСПОЛЬЗОВАНИЕ ПИСМЕННЫХ ЗАМЕТОК</a:t>
            </a:r>
          </a:p>
        </p:txBody>
      </p:sp>
      <p:sp>
        <p:nvSpPr>
          <p:cNvPr id="19" name="Стрелка: вверх 18">
            <a:extLst>
              <a:ext uri="{FF2B5EF4-FFF2-40B4-BE49-F238E27FC236}">
                <a16:creationId xmlns:a16="http://schemas.microsoft.com/office/drawing/2014/main" id="{D7C04A8A-47BA-4DCB-B0DA-E7EBCD55699B}"/>
              </a:ext>
            </a:extLst>
          </p:cNvPr>
          <p:cNvSpPr/>
          <p:nvPr/>
        </p:nvSpPr>
        <p:spPr>
          <a:xfrm>
            <a:off x="2115274" y="2207586"/>
            <a:ext cx="363052" cy="287030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верх 19">
            <a:extLst>
              <a:ext uri="{FF2B5EF4-FFF2-40B4-BE49-F238E27FC236}">
                <a16:creationId xmlns:a16="http://schemas.microsoft.com/office/drawing/2014/main" id="{4B5EBEB6-D893-4FF2-9C8A-02A5D70C16E8}"/>
              </a:ext>
            </a:extLst>
          </p:cNvPr>
          <p:cNvSpPr/>
          <p:nvPr/>
        </p:nvSpPr>
        <p:spPr>
          <a:xfrm>
            <a:off x="6084168" y="2256894"/>
            <a:ext cx="363052" cy="287030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399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C02A5B6-2650-44E8-BEF5-835CF4AB49E2}"/>
              </a:ext>
            </a:extLst>
          </p:cNvPr>
          <p:cNvSpPr txBox="1">
            <a:spLocks/>
          </p:cNvSpPr>
          <p:nvPr/>
        </p:nvSpPr>
        <p:spPr>
          <a:xfrm>
            <a:off x="0" y="-80250"/>
            <a:ext cx="9108504" cy="104050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</a:rPr>
              <a:t>     Нарушения со стороны участников</a:t>
            </a:r>
          </a:p>
          <a:p>
            <a:r>
              <a:rPr lang="ru-RU" sz="3200" dirty="0">
                <a:solidFill>
                  <a:schemeClr val="bg1"/>
                </a:solidFill>
              </a:rPr>
              <a:t>     в разрезе муниципальных образований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6B279E5-C8EA-45C7-9811-726659247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096"/>
            <a:ext cx="924597" cy="777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35729A0-FECE-407E-8BDD-C3AB0E34A1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48840"/>
              </p:ext>
            </p:extLst>
          </p:nvPr>
        </p:nvGraphicFramePr>
        <p:xfrm>
          <a:off x="601573" y="1124744"/>
          <a:ext cx="8352927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2155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</a:rPr>
              <a:t>Нарушения со стороны должностных лиц, </a:t>
            </a:r>
          </a:p>
          <a:p>
            <a:pPr>
              <a:defRPr/>
            </a:pPr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задействованных к проведению ГИА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erpetua" panose="020B0604020202020204" pitchFamily="18" charset="0"/>
              <a:cs typeface="Arial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02239F-30D5-4D28-BCAF-86A16BB89137}"/>
              </a:ext>
            </a:extLst>
          </p:cNvPr>
          <p:cNvSpPr/>
          <p:nvPr/>
        </p:nvSpPr>
        <p:spPr>
          <a:xfrm>
            <a:off x="899592" y="1158402"/>
            <a:ext cx="7596335" cy="232801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2024 году по процедуре проведения ОГЭ выявлены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нарушений Порядка проведения ГИА 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стороны должностных лиц, 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привлекаемых к проведению экзаменов:</a:t>
            </a: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</a:rPr>
              <a:t>ненадлежащее исполнение обязанностей по контролю за действием участников ГИА организаторами в аудитории в </a:t>
            </a:r>
            <a:r>
              <a:rPr lang="ru-RU" sz="1600" dirty="0" err="1">
                <a:latin typeface="Times New Roman" panose="02020603050405020304" pitchFamily="18" charset="0"/>
              </a:rPr>
              <a:t>Эрзинском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кожууне</a:t>
            </a:r>
            <a:r>
              <a:rPr lang="ru-RU" sz="1600" dirty="0">
                <a:latin typeface="Times New Roman" panose="02020603050405020304" pitchFamily="18" charset="0"/>
              </a:rPr>
              <a:t> – 4;</a:t>
            </a: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</a:rPr>
              <a:t>использование телефона муниципальным членов ГЭК вне штаба ППЭ в </a:t>
            </a:r>
            <a:r>
              <a:rPr lang="ru-RU" sz="1600" dirty="0" err="1">
                <a:latin typeface="Times New Roman" panose="02020603050405020304" pitchFamily="18" charset="0"/>
              </a:rPr>
              <a:t>Овюрском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кожууне</a:t>
            </a:r>
            <a:r>
              <a:rPr lang="ru-RU" sz="1600" dirty="0">
                <a:latin typeface="Times New Roman" panose="02020603050405020304" pitchFamily="18" charset="0"/>
              </a:rPr>
              <a:t> – 1.</a:t>
            </a: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11F9DFF7-6266-43B9-8FFB-BD8576B6EA6A}"/>
              </a:ext>
            </a:extLst>
          </p:cNvPr>
          <p:cNvSpPr/>
          <p:nvPr/>
        </p:nvSpPr>
        <p:spPr>
          <a:xfrm>
            <a:off x="797127" y="5877272"/>
            <a:ext cx="7519083" cy="615553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(73%) нарушений выявлены он-лайн наблюдателями</a:t>
            </a:r>
          </a:p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Организаторами в аудитории выявлены 4 (18%) нарушения.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5906E8F-0E53-494E-AB78-8A00E45E6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3" y="27812"/>
            <a:ext cx="924597" cy="777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0E81E7F8-7B9D-46ED-AB32-FF79EE08E7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5138428"/>
              </p:ext>
            </p:extLst>
          </p:nvPr>
        </p:nvGraphicFramePr>
        <p:xfrm>
          <a:off x="1331640" y="3429000"/>
          <a:ext cx="6192688" cy="2365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366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</a:rPr>
              <a:t>Нарушения со стороны должностных лиц, </a:t>
            </a:r>
          </a:p>
          <a:p>
            <a:pPr>
              <a:defRPr/>
            </a:pPr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задействованных к проведению ГИА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erpetua" panose="020B0604020202020204" pitchFamily="18" charset="0"/>
              <a:cs typeface="Arial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02239F-30D5-4D28-BCAF-86A16BB89137}"/>
              </a:ext>
            </a:extLst>
          </p:cNvPr>
          <p:cNvSpPr/>
          <p:nvPr/>
        </p:nvSpPr>
        <p:spPr>
          <a:xfrm>
            <a:off x="773832" y="1484784"/>
            <a:ext cx="7596335" cy="2862322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Данные ошибок возможны при: </a:t>
            </a:r>
          </a:p>
          <a:p>
            <a:r>
              <a:rPr lang="ru-RU" dirty="0"/>
              <a:t>• слабых знаниях Порядка проведения государственной итоговой аттестации по образовательным программа среднего общего образования работников ППЭ; </a:t>
            </a:r>
          </a:p>
          <a:p>
            <a:r>
              <a:rPr lang="ru-RU" dirty="0"/>
              <a:t>• отсутствия надлежащего исполнения своих должностных инструкций работниками ППЭ; </a:t>
            </a:r>
          </a:p>
          <a:p>
            <a:r>
              <a:rPr lang="ru-RU" dirty="0"/>
              <a:t>• слабой работе руководителей ППЭ по информированию, инструктированию лиц, привлекаемых к проведению ГИА; </a:t>
            </a:r>
          </a:p>
          <a:p>
            <a:r>
              <a:rPr lang="ru-RU" dirty="0"/>
              <a:t>• слабом контроле лиц, осуществляющих контроль за исполнением Порядка проведения ГИА.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5906E8F-0E53-494E-AB78-8A00E45E6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3" y="27812"/>
            <a:ext cx="924597" cy="777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79745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ОБЩИЕ СВЕДЕНИЯ О ПРИНЯТЫХ МЕРАХ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5784E6D-A7A8-47E9-A2F1-2A2C37B8C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963918"/>
              </p:ext>
            </p:extLst>
          </p:nvPr>
        </p:nvGraphicFramePr>
        <p:xfrm>
          <a:off x="395536" y="1268760"/>
          <a:ext cx="8352928" cy="481249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201171">
                  <a:extLst>
                    <a:ext uri="{9D8B030D-6E8A-4147-A177-3AD203B41FA5}">
                      <a16:colId xmlns:a16="http://schemas.microsoft.com/office/drawing/2014/main" val="295870951"/>
                    </a:ext>
                  </a:extLst>
                </a:gridCol>
                <a:gridCol w="1050301">
                  <a:extLst>
                    <a:ext uri="{9D8B030D-6E8A-4147-A177-3AD203B41FA5}">
                      <a16:colId xmlns:a16="http://schemas.microsoft.com/office/drawing/2014/main" val="2127384834"/>
                    </a:ext>
                  </a:extLst>
                </a:gridCol>
                <a:gridCol w="1050301">
                  <a:extLst>
                    <a:ext uri="{9D8B030D-6E8A-4147-A177-3AD203B41FA5}">
                      <a16:colId xmlns:a16="http://schemas.microsoft.com/office/drawing/2014/main" val="2741079818"/>
                    </a:ext>
                  </a:extLst>
                </a:gridCol>
                <a:gridCol w="1051155">
                  <a:extLst>
                    <a:ext uri="{9D8B030D-6E8A-4147-A177-3AD203B41FA5}">
                      <a16:colId xmlns:a16="http://schemas.microsoft.com/office/drawing/2014/main" val="4186942910"/>
                    </a:ext>
                  </a:extLst>
                </a:gridCol>
              </a:tblGrid>
              <a:tr h="27031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Принятые меры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2022 г.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2023 г.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 2024 г.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5901462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Общее количество нарушений, из них: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13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11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27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658368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 со стороны участников экзамена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9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9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22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06930107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со стороны должностных лиц 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4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2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5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1726405"/>
                  </a:ext>
                </a:extLst>
              </a:tr>
              <a:tr h="521346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Общее количество возбужденных дел об административном правонарушении, из них: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8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9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</a:rPr>
                        <a:t>10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3176398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в отношении участников экзамена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4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3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5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4770671"/>
                  </a:ext>
                </a:extLst>
              </a:tr>
              <a:tr h="40776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в отношении должностных лиц (работников ППЭ)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4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6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5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7914461"/>
                  </a:ext>
                </a:extLst>
              </a:tr>
              <a:tr h="57430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Административные наказания по решениям судебных органов и КДН, из них: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8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6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7945869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административный штраф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4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9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8922915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предупреждение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3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-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1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6408356"/>
                  </a:ext>
                </a:extLst>
              </a:tr>
              <a:tr h="45437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    устное замечание в связи с малозначительностью 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3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-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3878050"/>
                  </a:ext>
                </a:extLst>
              </a:tr>
              <a:tr h="574303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Общая сумма наложенных административных штрафов (тыс.руб)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6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29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44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7445071"/>
                  </a:ext>
                </a:extLst>
              </a:tr>
              <a:tr h="27775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Прекращение в связи с отсутствием состава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-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3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-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8127628"/>
                  </a:ext>
                </a:extLst>
              </a:tr>
            </a:tbl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id="{884FF9CB-1151-4F7C-B762-FA2C3C4C0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4250"/>
            <a:ext cx="985244" cy="8288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55870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0D64F8-6DB8-4637-AC46-272D6D28AF32}"/>
              </a:ext>
            </a:extLst>
          </p:cNvPr>
          <p:cNvSpPr/>
          <p:nvPr/>
        </p:nvSpPr>
        <p:spPr>
          <a:xfrm>
            <a:off x="611560" y="1124744"/>
            <a:ext cx="792088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dirty="0"/>
              <a:t>Анализ проведения ГИА в 2024 году и результатов участников ГИА, отнесенных к «Зонам риска ЕГЭ», проведенный в соответствии с рекомендациями Рособрнадзора, позволяет сделать следующие выводы: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существенно </a:t>
            </a:r>
            <a:r>
              <a:rPr lang="ru-RU" dirty="0">
                <a:solidFill>
                  <a:srgbClr val="C00000"/>
                </a:solidFill>
              </a:rPr>
              <a:t>увеличилось количество нарушений</a:t>
            </a:r>
            <a:r>
              <a:rPr lang="ru-RU" dirty="0"/>
              <a:t>, выявленных во время проведения ЕГЭ: со стороны участников ГИА на 62,5 %, должностных лиц - 40%;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количество нарушений, выявленных во время проведения ОГЭ: увеличилось более чем в 2 раза;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росту нарушений способствовало </a:t>
            </a:r>
            <a:r>
              <a:rPr lang="ru-RU" dirty="0">
                <a:solidFill>
                  <a:srgbClr val="C00000"/>
                </a:solidFill>
              </a:rPr>
              <a:t>ненадлежащее исполнение своих должностных инструкций</a:t>
            </a:r>
            <a:r>
              <a:rPr lang="ru-RU" dirty="0"/>
              <a:t> работниками ППЭ;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анализ нарушений показывает </a:t>
            </a:r>
            <a:r>
              <a:rPr lang="ru-RU" b="1" dirty="0">
                <a:solidFill>
                  <a:srgbClr val="04A00B"/>
                </a:solidFill>
              </a:rPr>
              <a:t>эффективность</a:t>
            </a:r>
            <a:r>
              <a:rPr lang="ru-RU" dirty="0"/>
              <a:t> осуществления контроля за ходом проведения экзаменов </a:t>
            </a:r>
            <a:r>
              <a:rPr lang="ru-RU" b="1" dirty="0">
                <a:solidFill>
                  <a:srgbClr val="04A00B"/>
                </a:solidFill>
              </a:rPr>
              <a:t>он-лайн наблюдателями </a:t>
            </a:r>
            <a:r>
              <a:rPr lang="ru-RU" dirty="0"/>
              <a:t>и </a:t>
            </a:r>
            <a:r>
              <a:rPr lang="ru-RU" dirty="0">
                <a:solidFill>
                  <a:srgbClr val="C00000"/>
                </a:solidFill>
              </a:rPr>
              <a:t>слабый контроль со стороны организаторов </a:t>
            </a:r>
            <a:r>
              <a:rPr lang="ru-RU" dirty="0"/>
              <a:t>в аудитории;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dirty="0"/>
              <a:t>исковые заявления со стороны участников ОГЭ и/или их родителей (законных представителей) на решения ГЭК, мировых судей и </a:t>
            </a:r>
            <a:r>
              <a:rPr lang="ru-RU" dirty="0" err="1"/>
              <a:t>КДНиЗП</a:t>
            </a:r>
            <a:r>
              <a:rPr lang="ru-RU" dirty="0"/>
              <a:t> отсутствуют.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1E9A866-1E7A-4DD7-83B4-F3FA42A2461D}"/>
              </a:ext>
            </a:extLst>
          </p:cNvPr>
          <p:cNvSpPr txBox="1">
            <a:spLocks/>
          </p:cNvSpPr>
          <p:nvPr/>
        </p:nvSpPr>
        <p:spPr>
          <a:xfrm>
            <a:off x="0" y="29006"/>
            <a:ext cx="9149852" cy="80770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3498859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0D64F8-6DB8-4637-AC46-272D6D28AF32}"/>
              </a:ext>
            </a:extLst>
          </p:cNvPr>
          <p:cNvSpPr/>
          <p:nvPr/>
        </p:nvSpPr>
        <p:spPr>
          <a:xfrm>
            <a:off x="755576" y="1112981"/>
            <a:ext cx="7920880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b="1" dirty="0"/>
              <a:t>С целью совершенствования организации и проведения ГИА в 2025 году руководителям муниципальных органов управления образованием рекомендуем:</a:t>
            </a:r>
          </a:p>
          <a:p>
            <a:pPr marL="342900" indent="-342900" algn="just">
              <a:spcAft>
                <a:spcPts val="600"/>
              </a:spcAft>
              <a:buAutoNum type="arabicParenR"/>
            </a:pPr>
            <a:r>
              <a:rPr lang="ru-RU" dirty="0"/>
              <a:t>Провести качественный анализ проведения ГИА установлением причин, способствующих нарушениям Порядка проведения ГИА.</a:t>
            </a:r>
          </a:p>
          <a:p>
            <a:pPr marL="342900" indent="-342900" algn="just">
              <a:spcAft>
                <a:spcPts val="600"/>
              </a:spcAft>
              <a:buFontTx/>
              <a:buAutoNum type="arabicParenR"/>
            </a:pPr>
            <a:r>
              <a:rPr lang="ru-RU" dirty="0"/>
              <a:t>Для повышения мотивации специалистов разработать на уровне МОУО систему дополнительного поощрения педагогических работников, не имеющих замечаний подготовке и проведении ГИА; </a:t>
            </a:r>
            <a:endParaRPr lang="ru-RU" b="1" dirty="0"/>
          </a:p>
          <a:p>
            <a:pPr algn="just">
              <a:spcAft>
                <a:spcPts val="600"/>
              </a:spcAft>
            </a:pPr>
            <a:r>
              <a:rPr lang="ru-RU" dirty="0"/>
              <a:t>3) В целях предупреждения нарушений при проведении ГИА в 2025 году:</a:t>
            </a:r>
          </a:p>
          <a:p>
            <a:pPr indent="182563" algn="just">
              <a:spcAft>
                <a:spcPts val="600"/>
              </a:spcAft>
            </a:pPr>
            <a:r>
              <a:rPr lang="ru-RU" dirty="0"/>
              <a:t>- при проведении обучения должностных лиц, привлекаемых к проведению ГИА, исключить формализм и особое внимание обратить на обязательное выполнение инструкций и соблюдение Порядка проведения ГИА;</a:t>
            </a:r>
          </a:p>
          <a:p>
            <a:pPr indent="182563" algn="just">
              <a:spcAft>
                <a:spcPts val="600"/>
              </a:spcAft>
            </a:pPr>
            <a:r>
              <a:rPr lang="ru-RU" dirty="0"/>
              <a:t>- необходимо усилить персональную ответственность должностных лиц, привлекаемых к проведению ГИА, в том числе организаторов в аудиториях по контролю соблюдения Порядка проведения ГИА.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1E9A866-1E7A-4DD7-83B4-F3FA42A2461D}"/>
              </a:ext>
            </a:extLst>
          </p:cNvPr>
          <p:cNvSpPr txBox="1">
            <a:spLocks/>
          </p:cNvSpPr>
          <p:nvPr/>
        </p:nvSpPr>
        <p:spPr>
          <a:xfrm>
            <a:off x="0" y="29006"/>
            <a:ext cx="9149852" cy="80770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РЕКОМЕНДАЦИИ</a:t>
            </a:r>
          </a:p>
        </p:txBody>
      </p:sp>
    </p:spTree>
    <p:extLst>
      <p:ext uri="{BB962C8B-B14F-4D97-AF65-F5344CB8AC3E}">
        <p14:creationId xmlns:p14="http://schemas.microsoft.com/office/powerpoint/2010/main" val="1088474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0D64F8-6DB8-4637-AC46-272D6D28AF32}"/>
              </a:ext>
            </a:extLst>
          </p:cNvPr>
          <p:cNvSpPr/>
          <p:nvPr/>
        </p:nvSpPr>
        <p:spPr>
          <a:xfrm>
            <a:off x="611560" y="1196752"/>
            <a:ext cx="792088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dirty="0"/>
              <a:t>Рекомендации руководителям общеобразовательных организаций:</a:t>
            </a:r>
          </a:p>
          <a:p>
            <a:pPr>
              <a:spcAft>
                <a:spcPts val="1200"/>
              </a:spcAft>
            </a:pPr>
            <a:r>
              <a:rPr lang="ru-RU" dirty="0"/>
              <a:t>1) Обеспечить соблюдение обязательных требований по ознакомлению под подпись обучающихся 9, 11 классов и их родителей (законных представителей), а также работников, привлекаемых к проведению ГИА, с Порядком проведения ГИА, о последствиях несоблюдения Порядка проведения ГИА и об ответственности, предусмотренной статьей 19.30 частью 4 Кодекса Российской Федерации об административных правонарушениях.</a:t>
            </a:r>
          </a:p>
          <a:p>
            <a:pPr>
              <a:spcAft>
                <a:spcPts val="1200"/>
              </a:spcAft>
            </a:pPr>
            <a:r>
              <a:rPr lang="ru-RU" dirty="0"/>
              <a:t>2) В целях исключения подозрения о наличии возможного «чужого почерка» в экзаменационных работах участников ГИА выявлять обучающихся с наличием нестабильного почерка, проводить с обучающимися разъяснительную работу о необходимости заполнения экзаменационных бланков на всех сдаваемых предметах, а также итоговом сочинении </a:t>
            </a:r>
            <a:r>
              <a:rPr lang="ru-RU" b="1" dirty="0"/>
              <a:t>одинаковым почерком, сохранять отдельные рабочие тетради выпускников текущего года.</a:t>
            </a:r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1E9A866-1E7A-4DD7-83B4-F3FA42A2461D}"/>
              </a:ext>
            </a:extLst>
          </p:cNvPr>
          <p:cNvSpPr txBox="1">
            <a:spLocks/>
          </p:cNvSpPr>
          <p:nvPr/>
        </p:nvSpPr>
        <p:spPr>
          <a:xfrm>
            <a:off x="0" y="29006"/>
            <a:ext cx="9149852" cy="80770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РЕКОМЕНДАЦИИ</a:t>
            </a:r>
          </a:p>
        </p:txBody>
      </p:sp>
    </p:spTree>
    <p:extLst>
      <p:ext uri="{BB962C8B-B14F-4D97-AF65-F5344CB8AC3E}">
        <p14:creationId xmlns:p14="http://schemas.microsoft.com/office/powerpoint/2010/main" val="3050507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>
              <a:solidFill>
                <a:schemeClr val="tx2">
                  <a:lumMod val="75000"/>
                </a:schemeClr>
              </a:solidFill>
              <a:latin typeface="Cambria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  <a:latin typeface="Cambria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тел.+7(934-22) 6-36-44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tuvobrnadzor@mail.ru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1123765"/>
            <a:ext cx="4909164" cy="212365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</a:rPr>
              <a:t>БЛАГОДАРЮ ВАС </a:t>
            </a:r>
          </a:p>
          <a:p>
            <a:pPr algn="ctr">
              <a:defRPr/>
            </a:pPr>
            <a:endParaRPr lang="ru-RU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</a:rPr>
              <a:t>ЗА ВНИМАНИЕ!</a:t>
            </a:r>
          </a:p>
        </p:txBody>
      </p:sp>
      <p:pic>
        <p:nvPicPr>
          <p:cNvPr id="35842" name="Picture 2" descr="Картинки по запросу обратная связ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3728" y="3708656"/>
            <a:ext cx="2306572" cy="1960587"/>
          </a:xfrm>
          <a:prstGeom prst="rect">
            <a:avLst/>
          </a:prstGeom>
          <a:noFill/>
        </p:spPr>
      </p:pic>
      <p:pic>
        <p:nvPicPr>
          <p:cNvPr id="5" name="Объект 3">
            <a:extLst>
              <a:ext uri="{FF2B5EF4-FFF2-40B4-BE49-F238E27FC236}">
                <a16:creationId xmlns:a16="http://schemas.microsoft.com/office/drawing/2014/main" id="{CB82F4CA-5F28-459C-9EDD-F2F9FABDA4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46"/>
          <a:stretch>
            <a:fillRect/>
          </a:stretch>
        </p:blipFill>
        <p:spPr bwMode="auto">
          <a:xfrm>
            <a:off x="395536" y="1422730"/>
            <a:ext cx="2376264" cy="2006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B4464EFF-D714-488B-B3A3-45BEAEF94217}"/>
              </a:ext>
            </a:extLst>
          </p:cNvPr>
          <p:cNvSpPr txBox="1">
            <a:spLocks/>
          </p:cNvSpPr>
          <p:nvPr/>
        </p:nvSpPr>
        <p:spPr>
          <a:xfrm>
            <a:off x="0" y="13239"/>
            <a:ext cx="9108504" cy="863003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n w="0"/>
                <a:solidFill>
                  <a:schemeClr val="bg1"/>
                </a:solidFill>
              </a:rPr>
              <a:t>АНАЛИЗ НАРУШЕНИЙ ПОРЯДКА ПРОВЕДЕНИЯ ГИА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B573EF5-09BD-43E3-AB2E-C49F24676DB8}"/>
              </a:ext>
            </a:extLst>
          </p:cNvPr>
          <p:cNvSpPr/>
          <p:nvPr/>
        </p:nvSpPr>
        <p:spPr>
          <a:xfrm>
            <a:off x="737828" y="1556792"/>
            <a:ext cx="7632848" cy="2948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9000"/>
              </a:lnSpc>
              <a:spcAft>
                <a:spcPts val="12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нарушений установленного порядка проведения государственной итоговой аттестации (ГИА в 2024 году проведен с целью:</a:t>
            </a:r>
          </a:p>
          <a:p>
            <a:pPr marL="285750" indent="-285750" algn="just">
              <a:lnSpc>
                <a:spcPct val="109000"/>
              </a:lnSpc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получения комплексной информации о состоянии объективности результатов ГИА, их достоверности;</a:t>
            </a:r>
          </a:p>
          <a:p>
            <a:pPr marL="285750" indent="-285750" algn="just">
              <a:lnSpc>
                <a:spcPct val="109000"/>
              </a:lnSpc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определения актуальных направлений развития системы повышения объективности и прозрачности проведения ГИА;</a:t>
            </a:r>
          </a:p>
          <a:p>
            <a:pPr marL="285750" indent="-285750" algn="just">
              <a:lnSpc>
                <a:spcPct val="109000"/>
              </a:lnSpc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формирования программы контрольных, в том числе выездных мероприятий на 2025 год.</a:t>
            </a:r>
          </a:p>
        </p:txBody>
      </p:sp>
    </p:spTree>
    <p:extLst>
      <p:ext uri="{BB962C8B-B14F-4D97-AF65-F5344CB8AC3E}">
        <p14:creationId xmlns:p14="http://schemas.microsoft.com/office/powerpoint/2010/main" val="198048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B8FB4B-5FD3-40BB-8874-80F076A16E1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456" y="4479428"/>
            <a:ext cx="2341904" cy="204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96" y="4663791"/>
            <a:ext cx="2210405" cy="1692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533C549-7635-428D-B8DB-B1A899D0EEDC}"/>
              </a:ext>
            </a:extLst>
          </p:cNvPr>
          <p:cNvSpPr txBox="1">
            <a:spLocks/>
          </p:cNvSpPr>
          <p:nvPr/>
        </p:nvSpPr>
        <p:spPr>
          <a:xfrm>
            <a:off x="0" y="13239"/>
            <a:ext cx="9108504" cy="103949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ln w="0"/>
                <a:solidFill>
                  <a:schemeClr val="bg1"/>
                </a:solidFill>
              </a:rPr>
              <a:t>     </a:t>
            </a:r>
            <a:r>
              <a:rPr lang="ru-RU" sz="3600" dirty="0">
                <a:solidFill>
                  <a:schemeClr val="bg1"/>
                </a:solidFill>
              </a:rPr>
              <a:t>Контроль проведения ГИА в 2024 году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DF3C1B83-13F8-4870-B185-DA2AA5989F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081089"/>
              </p:ext>
            </p:extLst>
          </p:nvPr>
        </p:nvGraphicFramePr>
        <p:xfrm>
          <a:off x="-327546" y="1876229"/>
          <a:ext cx="3593002" cy="231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54675221-8807-41D4-8707-72205A8B4F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728207"/>
              </p:ext>
            </p:extLst>
          </p:nvPr>
        </p:nvGraphicFramePr>
        <p:xfrm>
          <a:off x="2267744" y="1976855"/>
          <a:ext cx="3935808" cy="231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2B0CFD-8580-4A21-8E11-019EF7B26D99}"/>
              </a:ext>
            </a:extLst>
          </p:cNvPr>
          <p:cNvSpPr/>
          <p:nvPr/>
        </p:nvSpPr>
        <p:spPr>
          <a:xfrm>
            <a:off x="391897" y="1196043"/>
            <a:ext cx="8208912" cy="68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9000"/>
              </a:lnSpc>
              <a:spcAft>
                <a:spcPts val="400"/>
              </a:spcAft>
            </a:pPr>
            <a:r>
              <a:rPr lang="ru-RU" dirty="0">
                <a:latin typeface="Times New Roman" panose="02020603050405020304" pitchFamily="18" charset="0"/>
              </a:rPr>
              <a:t>В целях обеспечения соблюдения порядка проведения ГИА и объективности результатов ГИА:</a:t>
            </a: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0F0E449B-1368-4E98-8086-E4AF59CE4D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205612"/>
              </p:ext>
            </p:extLst>
          </p:nvPr>
        </p:nvGraphicFramePr>
        <p:xfrm>
          <a:off x="5860746" y="2029759"/>
          <a:ext cx="3190624" cy="231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5" name="Picture 4" descr="Подготовка ППЭ к проведению ГИА-11 - презентация онлайн">
            <a:extLst>
              <a:ext uri="{FF2B5EF4-FFF2-40B4-BE49-F238E27FC236}">
                <a16:creationId xmlns:a16="http://schemas.microsoft.com/office/drawing/2014/main" id="{1BF67CF6-E9FE-4F47-B1CE-91E6292F63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3" t="57807" r="47171" b="11519"/>
          <a:stretch/>
        </p:blipFill>
        <p:spPr bwMode="auto">
          <a:xfrm>
            <a:off x="6053881" y="4529649"/>
            <a:ext cx="2698223" cy="167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Подготовка ППЭ к проведению ГИА-11 - презентация онлайн">
            <a:extLst>
              <a:ext uri="{FF2B5EF4-FFF2-40B4-BE49-F238E27FC236}">
                <a16:creationId xmlns:a16="http://schemas.microsoft.com/office/drawing/2014/main" id="{CF3B8034-E2ED-4B96-9340-BE76D71536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42" t="43539" r="5748" b="5006"/>
          <a:stretch/>
        </p:blipFill>
        <p:spPr bwMode="auto">
          <a:xfrm>
            <a:off x="7686060" y="5360975"/>
            <a:ext cx="1132343" cy="9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35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C02A5B6-2650-44E8-BEF5-835CF4AB49E2}"/>
              </a:ext>
            </a:extLst>
          </p:cNvPr>
          <p:cNvSpPr txBox="1">
            <a:spLocks/>
          </p:cNvSpPr>
          <p:nvPr/>
        </p:nvSpPr>
        <p:spPr>
          <a:xfrm>
            <a:off x="0" y="13240"/>
            <a:ext cx="9108504" cy="80695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ln w="0"/>
                <a:solidFill>
                  <a:schemeClr val="bg1"/>
                </a:solidFill>
              </a:rPr>
              <a:t>         </a:t>
            </a:r>
            <a:r>
              <a:rPr lang="ru-RU" sz="3600" dirty="0">
                <a:solidFill>
                  <a:schemeClr val="bg1"/>
                </a:solidFill>
              </a:rPr>
              <a:t>Нарушения со стороны участников ГИА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656C2E0E-ADB2-4CED-AF16-7DC5E4AA68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4363601"/>
              </p:ext>
            </p:extLst>
          </p:nvPr>
        </p:nvGraphicFramePr>
        <p:xfrm>
          <a:off x="186726" y="2831968"/>
          <a:ext cx="4039192" cy="2673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FA6DB9-9686-496F-BA36-38C801E2B603}"/>
              </a:ext>
            </a:extLst>
          </p:cNvPr>
          <p:cNvSpPr/>
          <p:nvPr/>
        </p:nvSpPr>
        <p:spPr>
          <a:xfrm>
            <a:off x="186726" y="1105195"/>
            <a:ext cx="4039192" cy="1400383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2024 году во время проведения ЕГЭ за нарушение Порядка проведения ГИА удалены с экзамена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участников, 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аннулированы их результаты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права пересдачи </a:t>
            </a:r>
            <a:endParaRPr lang="ru-RU" sz="1700" dirty="0"/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286F1019-5CE4-42C6-A2EF-24B2FBD1833F}"/>
              </a:ext>
            </a:extLst>
          </p:cNvPr>
          <p:cNvGrpSpPr/>
          <p:nvPr/>
        </p:nvGrpSpPr>
        <p:grpSpPr>
          <a:xfrm>
            <a:off x="26315" y="36309"/>
            <a:ext cx="1030667" cy="760815"/>
            <a:chOff x="1691680" y="884335"/>
            <a:chExt cx="1053221" cy="817865"/>
          </a:xfrm>
        </p:grpSpPr>
        <p:pic>
          <p:nvPicPr>
            <p:cNvPr id="16" name="Picture 6" descr="ЕГЭ">
              <a:extLst>
                <a:ext uri="{FF2B5EF4-FFF2-40B4-BE49-F238E27FC236}">
                  <a16:creationId xmlns:a16="http://schemas.microsoft.com/office/drawing/2014/main" id="{33B6BEAE-948A-444B-BA8B-6061CF319B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81BD38A9-B161-4C0B-952D-F95A15B932A3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DDE139-865C-4895-AAE2-5CA31328824E}"/>
              </a:ext>
            </a:extLst>
          </p:cNvPr>
          <p:cNvSpPr/>
          <p:nvPr/>
        </p:nvSpPr>
        <p:spPr>
          <a:xfrm>
            <a:off x="4706282" y="1039145"/>
            <a:ext cx="4096442" cy="157754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экзаменов, по результатам отработки меток на сайте «</a:t>
            </a:r>
            <a:r>
              <a:rPr lang="ru-RU" sz="17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Смотри.ЕГЭ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и служебных проверок выявлены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нарушений со стороны участников ЕГЭ, аннулированы результаты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A5A03D6F-2F97-46EB-93FC-A7155E1196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982161"/>
              </p:ext>
            </p:extLst>
          </p:nvPr>
        </p:nvGraphicFramePr>
        <p:xfrm>
          <a:off x="4739207" y="2865657"/>
          <a:ext cx="4039192" cy="2673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1D7596-63D2-4919-8868-BD1E4D3EA9B8}"/>
              </a:ext>
            </a:extLst>
          </p:cNvPr>
          <p:cNvSpPr/>
          <p:nvPr/>
        </p:nvSpPr>
        <p:spPr>
          <a:xfrm>
            <a:off x="305780" y="5725651"/>
            <a:ext cx="8496944" cy="975845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участников ЕГЭ составлены протоколы об административном правонарушении по ч. 4 ст. 19.30 КоАП РФ, дано устное предупреждение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участнику за разговоры во время экзамена.</a:t>
            </a:r>
            <a:endParaRPr lang="ru-RU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5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C02A5B6-2650-44E8-BEF5-835CF4AB49E2}"/>
              </a:ext>
            </a:extLst>
          </p:cNvPr>
          <p:cNvSpPr txBox="1">
            <a:spLocks/>
          </p:cNvSpPr>
          <p:nvPr/>
        </p:nvSpPr>
        <p:spPr>
          <a:xfrm>
            <a:off x="0" y="13240"/>
            <a:ext cx="9108504" cy="80695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ln w="0"/>
                <a:solidFill>
                  <a:schemeClr val="bg1"/>
                </a:solidFill>
              </a:rPr>
              <a:t>        </a:t>
            </a:r>
            <a:r>
              <a:rPr lang="ru-RU" sz="3200" dirty="0">
                <a:solidFill>
                  <a:schemeClr val="bg1"/>
                </a:solidFill>
              </a:rPr>
              <a:t>Нарушения</a:t>
            </a:r>
            <a:r>
              <a:rPr lang="ru-RU" sz="3600" dirty="0">
                <a:solidFill>
                  <a:schemeClr val="bg1"/>
                </a:solidFill>
              </a:rPr>
              <a:t> со стороны участников ГИА</a:t>
            </a:r>
            <a:endParaRPr lang="ru-RU" sz="3200" dirty="0">
              <a:solidFill>
                <a:schemeClr val="bg1"/>
              </a:solidFill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286F1019-5CE4-42C6-A2EF-24B2FBD1833F}"/>
              </a:ext>
            </a:extLst>
          </p:cNvPr>
          <p:cNvGrpSpPr/>
          <p:nvPr/>
        </p:nvGrpSpPr>
        <p:grpSpPr>
          <a:xfrm>
            <a:off x="35497" y="13241"/>
            <a:ext cx="1008112" cy="806954"/>
            <a:chOff x="1691680" y="884335"/>
            <a:chExt cx="1053221" cy="817865"/>
          </a:xfrm>
        </p:grpSpPr>
        <p:pic>
          <p:nvPicPr>
            <p:cNvPr id="16" name="Picture 6" descr="ЕГЭ">
              <a:extLst>
                <a:ext uri="{FF2B5EF4-FFF2-40B4-BE49-F238E27FC236}">
                  <a16:creationId xmlns:a16="http://schemas.microsoft.com/office/drawing/2014/main" id="{33B6BEAE-948A-444B-BA8B-6061CF319B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81BD38A9-B161-4C0B-952D-F95A15B932A3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20" name="Диаграмма 19">
            <a:extLst>
              <a:ext uri="{FF2B5EF4-FFF2-40B4-BE49-F238E27FC236}">
                <a16:creationId xmlns:a16="http://schemas.microsoft.com/office/drawing/2014/main" id="{E2E3A462-30CC-48F0-B193-DBC18357CD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7839511"/>
              </p:ext>
            </p:extLst>
          </p:nvPr>
        </p:nvGraphicFramePr>
        <p:xfrm>
          <a:off x="769092" y="1140196"/>
          <a:ext cx="8316924" cy="457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30BF3DA-269B-4313-896A-E55265F4E068}"/>
              </a:ext>
            </a:extLst>
          </p:cNvPr>
          <p:cNvSpPr/>
          <p:nvPr/>
        </p:nvSpPr>
        <p:spPr>
          <a:xfrm>
            <a:off x="1018496" y="5805264"/>
            <a:ext cx="7519083" cy="615553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(73%) нарушений выявлены он-лайн наблюдателями.</a:t>
            </a:r>
          </a:p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Организаторами в аудитории выявлены 4 (18%) нарушения.</a:t>
            </a:r>
          </a:p>
        </p:txBody>
      </p:sp>
    </p:spTree>
    <p:extLst>
      <p:ext uri="{BB962C8B-B14F-4D97-AF65-F5344CB8AC3E}">
        <p14:creationId xmlns:p14="http://schemas.microsoft.com/office/powerpoint/2010/main" val="2464861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C02A5B6-2650-44E8-BEF5-835CF4AB49E2}"/>
              </a:ext>
            </a:extLst>
          </p:cNvPr>
          <p:cNvSpPr txBox="1">
            <a:spLocks/>
          </p:cNvSpPr>
          <p:nvPr/>
        </p:nvSpPr>
        <p:spPr>
          <a:xfrm>
            <a:off x="0" y="-80250"/>
            <a:ext cx="9108504" cy="104050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</a:rPr>
              <a:t>     Нарушения со стороны участников</a:t>
            </a:r>
          </a:p>
          <a:p>
            <a:r>
              <a:rPr lang="ru-RU" sz="3200" dirty="0">
                <a:solidFill>
                  <a:schemeClr val="bg1"/>
                </a:solidFill>
              </a:rPr>
              <a:t>     в разрезе муниципальных образований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52C4C9BE-6B0E-4D80-AFE3-F141DADDE5BC}"/>
              </a:ext>
            </a:extLst>
          </p:cNvPr>
          <p:cNvGrpSpPr/>
          <p:nvPr/>
        </p:nvGrpSpPr>
        <p:grpSpPr>
          <a:xfrm>
            <a:off x="35497" y="13241"/>
            <a:ext cx="1008112" cy="806954"/>
            <a:chOff x="1691680" y="884335"/>
            <a:chExt cx="1053221" cy="817865"/>
          </a:xfrm>
        </p:grpSpPr>
        <p:pic>
          <p:nvPicPr>
            <p:cNvPr id="6" name="Picture 6" descr="ЕГЭ">
              <a:extLst>
                <a:ext uri="{FF2B5EF4-FFF2-40B4-BE49-F238E27FC236}">
                  <a16:creationId xmlns:a16="http://schemas.microsoft.com/office/drawing/2014/main" id="{4F9C6A27-826E-4F87-B934-2BB5AF443A2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F74509D-F65F-4C47-920B-027C671E5857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8017478-7DA2-4CE6-889C-A933D7B114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2779348"/>
              </p:ext>
            </p:extLst>
          </p:nvPr>
        </p:nvGraphicFramePr>
        <p:xfrm>
          <a:off x="724735" y="2406594"/>
          <a:ext cx="7992888" cy="382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1137AB4-0261-485D-B149-E679EAD79741}"/>
              </a:ext>
            </a:extLst>
          </p:cNvPr>
          <p:cNvSpPr/>
          <p:nvPr/>
        </p:nvSpPr>
        <p:spPr>
          <a:xfrm>
            <a:off x="251520" y="1048815"/>
            <a:ext cx="8640960" cy="1741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318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нарушений со стороны участников ГИА выявлены в г. Кызыле (4).</a:t>
            </a:r>
          </a:p>
          <a:p>
            <a:pPr marL="457200" indent="4318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Выявлено 1 нарушение в Бай-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Тайгинском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Монгун-Тайгинском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Дзун-Хемчикском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Улуг-Хемском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Чаа-Хольском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Пий-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Хемском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Каа-Хемском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Тес-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Хемском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Эрзинском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кожуунах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60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</a:rPr>
              <a:t>Нарушения со стороны должностных лиц, </a:t>
            </a:r>
          </a:p>
          <a:p>
            <a:pPr>
              <a:defRPr/>
            </a:pPr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задействованных к проведению ГИА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erpetua" panose="020B0604020202020204" pitchFamily="18" charset="0"/>
              <a:cs typeface="Arial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02239F-30D5-4D28-BCAF-86A16BB89137}"/>
              </a:ext>
            </a:extLst>
          </p:cNvPr>
          <p:cNvSpPr/>
          <p:nvPr/>
        </p:nvSpPr>
        <p:spPr>
          <a:xfrm>
            <a:off x="490736" y="1257103"/>
            <a:ext cx="8257728" cy="1022459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2024 году по процедуре проведения ЕГЭ выявлены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нарушений Порядка проведения ГИА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стороны должностных лиц,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привлекаемых к проведению экзаменов</a:t>
            </a:r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C26CC8A2-21D5-4270-8F3D-9051965B28AF}"/>
              </a:ext>
            </a:extLst>
          </p:cNvPr>
          <p:cNvGrpSpPr/>
          <p:nvPr/>
        </p:nvGrpSpPr>
        <p:grpSpPr>
          <a:xfrm>
            <a:off x="30661" y="129731"/>
            <a:ext cx="1053221" cy="817865"/>
            <a:chOff x="1691680" y="884335"/>
            <a:chExt cx="1053221" cy="817865"/>
          </a:xfrm>
        </p:grpSpPr>
        <p:pic>
          <p:nvPicPr>
            <p:cNvPr id="79" name="Picture 6" descr="ЕГЭ">
              <a:extLst>
                <a:ext uri="{FF2B5EF4-FFF2-40B4-BE49-F238E27FC236}">
                  <a16:creationId xmlns:a16="http://schemas.microsoft.com/office/drawing/2014/main" id="{D48E765D-5CC2-44E3-A73D-2CC52FA152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Прямоугольник 80">
              <a:extLst>
                <a:ext uri="{FF2B5EF4-FFF2-40B4-BE49-F238E27FC236}">
                  <a16:creationId xmlns:a16="http://schemas.microsoft.com/office/drawing/2014/main" id="{119E8CF5-0DF7-4537-999F-9D786123FBBB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82" name="Диаграмма 81">
            <a:extLst>
              <a:ext uri="{FF2B5EF4-FFF2-40B4-BE49-F238E27FC236}">
                <a16:creationId xmlns:a16="http://schemas.microsoft.com/office/drawing/2014/main" id="{ED4E5AE1-0FCA-40B9-B216-8ECDB1424A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344495"/>
              </p:ext>
            </p:extLst>
          </p:nvPr>
        </p:nvGraphicFramePr>
        <p:xfrm>
          <a:off x="735540" y="2490512"/>
          <a:ext cx="6973141" cy="2966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11F9DFF7-6266-43B9-8FFB-BD8576B6EA6A}"/>
              </a:ext>
            </a:extLst>
          </p:cNvPr>
          <p:cNvSpPr/>
          <p:nvPr/>
        </p:nvSpPr>
        <p:spPr>
          <a:xfrm>
            <a:off x="490735" y="5739008"/>
            <a:ext cx="8496944" cy="92333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должностных лиц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составлены протоколы об административном правонарушении по ч. 4 ст. 19.30 КоАП РФ,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3 должностных лиц –  приняты меры дисциплинарного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416888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</a:rPr>
              <a:t>Нарушения со стороны должностных лиц, </a:t>
            </a:r>
          </a:p>
          <a:p>
            <a:pPr>
              <a:defRPr/>
            </a:pPr>
            <a:r>
              <a:rPr lang="ru-RU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erpetua" panose="020B0604020202020204" pitchFamily="18" charset="0"/>
                <a:cs typeface="Arial" charset="0"/>
              </a:rPr>
              <a:t>задействованных к проведению ГИА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erpetua" panose="020B0604020202020204" pitchFamily="18" charset="0"/>
              <a:cs typeface="Arial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02239F-30D5-4D28-BCAF-86A16BB89137}"/>
              </a:ext>
            </a:extLst>
          </p:cNvPr>
          <p:cNvSpPr/>
          <p:nvPr/>
        </p:nvSpPr>
        <p:spPr>
          <a:xfrm>
            <a:off x="395536" y="1395831"/>
            <a:ext cx="8496944" cy="1323439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Нарушения со стороны должностных лиц выявлены в:</a:t>
            </a:r>
          </a:p>
          <a:p>
            <a:r>
              <a:rPr lang="ru-RU" sz="2000" dirty="0"/>
              <a:t>г. Кызыле – 5 (организаторы – 3, руководитель ППЭ – 1, </a:t>
            </a:r>
            <a:r>
              <a:rPr lang="ru-RU" sz="2000" dirty="0" err="1"/>
              <a:t>тех.специалист</a:t>
            </a:r>
            <a:r>
              <a:rPr lang="ru-RU" sz="2000" dirty="0"/>
              <a:t> – 1)</a:t>
            </a:r>
          </a:p>
          <a:p>
            <a:r>
              <a:rPr lang="ru-RU" sz="2000" dirty="0" err="1"/>
              <a:t>Барун-Хемчикском</a:t>
            </a:r>
            <a:r>
              <a:rPr lang="ru-RU" sz="2000" dirty="0"/>
              <a:t> </a:t>
            </a:r>
            <a:r>
              <a:rPr lang="ru-RU" sz="2000" dirty="0" err="1"/>
              <a:t>кожууне</a:t>
            </a:r>
            <a:r>
              <a:rPr lang="ru-RU" sz="2000" dirty="0"/>
              <a:t> – 1 (организатор);</a:t>
            </a:r>
          </a:p>
          <a:p>
            <a:r>
              <a:rPr lang="ru-RU" sz="2000" dirty="0" err="1"/>
              <a:t>Сут-Хольском</a:t>
            </a:r>
            <a:r>
              <a:rPr lang="ru-RU" sz="2000" dirty="0"/>
              <a:t> </a:t>
            </a:r>
            <a:r>
              <a:rPr lang="ru-RU" sz="2000" dirty="0" err="1"/>
              <a:t>кожууне</a:t>
            </a:r>
            <a:r>
              <a:rPr lang="ru-RU" sz="2000" dirty="0"/>
              <a:t> – 1 (организатор).</a:t>
            </a:r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C26CC8A2-21D5-4270-8F3D-9051965B28AF}"/>
              </a:ext>
            </a:extLst>
          </p:cNvPr>
          <p:cNvGrpSpPr/>
          <p:nvPr/>
        </p:nvGrpSpPr>
        <p:grpSpPr>
          <a:xfrm>
            <a:off x="30661" y="129731"/>
            <a:ext cx="1053221" cy="817865"/>
            <a:chOff x="1691680" y="884335"/>
            <a:chExt cx="1053221" cy="817865"/>
          </a:xfrm>
        </p:grpSpPr>
        <p:pic>
          <p:nvPicPr>
            <p:cNvPr id="79" name="Picture 6" descr="ЕГЭ">
              <a:extLst>
                <a:ext uri="{FF2B5EF4-FFF2-40B4-BE49-F238E27FC236}">
                  <a16:creationId xmlns:a16="http://schemas.microsoft.com/office/drawing/2014/main" id="{D48E765D-5CC2-44E3-A73D-2CC52FA152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Прямоугольник 80">
              <a:extLst>
                <a:ext uri="{FF2B5EF4-FFF2-40B4-BE49-F238E27FC236}">
                  <a16:creationId xmlns:a16="http://schemas.microsoft.com/office/drawing/2014/main" id="{119E8CF5-0DF7-4537-999F-9D786123FBBB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4CE45A63-1AEC-46D7-ADFC-2D00253D6F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1139936"/>
              </p:ext>
            </p:extLst>
          </p:nvPr>
        </p:nvGraphicFramePr>
        <p:xfrm>
          <a:off x="893120" y="3080086"/>
          <a:ext cx="732709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00785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>
            <a:extLst>
              <a:ext uri="{FF2B5EF4-FFF2-40B4-BE49-F238E27FC236}">
                <a16:creationId xmlns:a16="http://schemas.microsoft.com/office/drawing/2014/main" id="{2E70A43D-AACE-4601-9850-20B0EABB8FFC}"/>
              </a:ext>
            </a:extLst>
          </p:cNvPr>
          <p:cNvSpPr txBox="1">
            <a:spLocks/>
          </p:cNvSpPr>
          <p:nvPr/>
        </p:nvSpPr>
        <p:spPr>
          <a:xfrm>
            <a:off x="0" y="31186"/>
            <a:ext cx="9113339" cy="1014956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>
                <a:solidFill>
                  <a:schemeClr val="bg1"/>
                </a:solidFill>
              </a:rPr>
              <a:t>Отработка зон риска ЕГЭ. </a:t>
            </a:r>
          </a:p>
          <a:p>
            <a:r>
              <a:rPr lang="ru-RU" sz="3000" b="1" dirty="0">
                <a:solidFill>
                  <a:schemeClr val="bg1"/>
                </a:solidFill>
              </a:rPr>
              <a:t>Анализ форм ППЭ 12-04 МАШ</a:t>
            </a:r>
            <a:endParaRPr lang="ru-RU" sz="3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erpetua" panose="020B0604020202020204" pitchFamily="18" charset="0"/>
              <a:cs typeface="Arial" charset="0"/>
            </a:endParaRPr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C26CC8A2-21D5-4270-8F3D-9051965B28AF}"/>
              </a:ext>
            </a:extLst>
          </p:cNvPr>
          <p:cNvGrpSpPr/>
          <p:nvPr/>
        </p:nvGrpSpPr>
        <p:grpSpPr>
          <a:xfrm>
            <a:off x="49932" y="129731"/>
            <a:ext cx="1053221" cy="817865"/>
            <a:chOff x="1691680" y="884335"/>
            <a:chExt cx="1053221" cy="817865"/>
          </a:xfrm>
        </p:grpSpPr>
        <p:pic>
          <p:nvPicPr>
            <p:cNvPr id="79" name="Picture 6" descr="ЕГЭ">
              <a:extLst>
                <a:ext uri="{FF2B5EF4-FFF2-40B4-BE49-F238E27FC236}">
                  <a16:creationId xmlns:a16="http://schemas.microsoft.com/office/drawing/2014/main" id="{D48E765D-5CC2-44E3-A73D-2CC52FA152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63" t="13334" r="36990" b="10151"/>
            <a:stretch/>
          </p:blipFill>
          <p:spPr bwMode="auto">
            <a:xfrm>
              <a:off x="1691680" y="884335"/>
              <a:ext cx="1053221" cy="817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Прямоугольник 80">
              <a:extLst>
                <a:ext uri="{FF2B5EF4-FFF2-40B4-BE49-F238E27FC236}">
                  <a16:creationId xmlns:a16="http://schemas.microsoft.com/office/drawing/2014/main" id="{119E8CF5-0DF7-4537-999F-9D786123FBBB}"/>
                </a:ext>
              </a:extLst>
            </p:cNvPr>
            <p:cNvSpPr/>
            <p:nvPr/>
          </p:nvSpPr>
          <p:spPr>
            <a:xfrm>
              <a:off x="2411759" y="1165313"/>
              <a:ext cx="333141" cy="1034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C38CC7D-D0FF-4649-A0C8-5843CA5F3769}"/>
              </a:ext>
            </a:extLst>
          </p:cNvPr>
          <p:cNvSpPr/>
          <p:nvPr/>
        </p:nvSpPr>
        <p:spPr>
          <a:xfrm>
            <a:off x="1070893" y="1700808"/>
            <a:ext cx="6971551" cy="1200329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2024 году по результатам анализа форм ППЭ 12-04 МАШ в «Зону риска ЕГЭ» попали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654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человеко-экзаменов, </a:t>
            </a:r>
            <a:r>
              <a:rPr lang="ru-RU" dirty="0"/>
              <a:t>в том числе </a:t>
            </a:r>
            <a:r>
              <a:rPr lang="ru-RU" b="1" dirty="0"/>
              <a:t>497</a:t>
            </a:r>
            <a:r>
              <a:rPr lang="ru-RU" dirty="0"/>
              <a:t> участников совершили 4 и более выхода из аудитории во время экзаменов.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5B3E1BD-47A4-476A-B4E3-AF552E50973A}"/>
              </a:ext>
            </a:extLst>
          </p:cNvPr>
          <p:cNvSpPr/>
          <p:nvPr/>
        </p:nvSpPr>
        <p:spPr>
          <a:xfrm>
            <a:off x="1153231" y="3284984"/>
            <a:ext cx="6921471" cy="646331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/>
              <a:t>По результатам пересмотра видеозаписей экзаменов </a:t>
            </a:r>
            <a:r>
              <a:rPr lang="ru-RU" dirty="0">
                <a:solidFill>
                  <a:srgbClr val="FF0000"/>
                </a:solidFill>
              </a:rPr>
              <a:t>подтвержденных</a:t>
            </a:r>
            <a:r>
              <a:rPr lang="ru-RU" dirty="0"/>
              <a:t> нарушений не выявлено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174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5850</TotalTime>
  <Words>1440</Words>
  <Application>Microsoft Office PowerPoint</Application>
  <PresentationFormat>Экран (4:3)</PresentationFormat>
  <Paragraphs>218</Paragraphs>
  <Slides>19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</vt:lpstr>
      <vt:lpstr>Perpetua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подготовке к проведению основного периода ЕГЭ на территории Республики Тыва в 2019 году с применением новых технологий</dc:title>
  <dc:creator>Чодураа И. Монгуш</dc:creator>
  <cp:lastModifiedBy>Тувобрнадзор</cp:lastModifiedBy>
  <cp:revision>850</cp:revision>
  <cp:lastPrinted>2023-11-08T01:47:31Z</cp:lastPrinted>
  <dcterms:created xsi:type="dcterms:W3CDTF">2019-03-30T05:32:06Z</dcterms:created>
  <dcterms:modified xsi:type="dcterms:W3CDTF">2024-11-05T02:36:04Z</dcterms:modified>
</cp:coreProperties>
</file>