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mf" ContentType="image/x-wmf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8" r:id="rId3"/>
    <p:sldId id="259" r:id="rId4"/>
    <p:sldId id="261" r:id="rId5"/>
    <p:sldId id="286" r:id="rId6"/>
    <p:sldId id="287" r:id="rId7"/>
    <p:sldId id="285" r:id="rId8"/>
    <p:sldId id="289" r:id="rId9"/>
    <p:sldId id="262" r:id="rId10"/>
    <p:sldId id="260" r:id="rId11"/>
    <p:sldId id="291" r:id="rId12"/>
    <p:sldId id="290" r:id="rId13"/>
    <p:sldId id="292" r:id="rId14"/>
    <p:sldId id="293" r:id="rId15"/>
    <p:sldId id="294" r:id="rId16"/>
    <p:sldId id="304" r:id="rId17"/>
    <p:sldId id="306" r:id="rId18"/>
    <p:sldId id="308" r:id="rId19"/>
    <p:sldId id="296" r:id="rId20"/>
    <p:sldId id="297" r:id="rId22"/>
    <p:sldId id="298" r:id="rId23"/>
    <p:sldId id="299" r:id="rId24"/>
    <p:sldId id="300" r:id="rId25"/>
    <p:sldId id="301" r:id="rId26"/>
    <p:sldId id="310" r:id="rId27"/>
    <p:sldId id="302" r:id="rId28"/>
    <p:sldId id="303" r:id="rId29"/>
    <p:sldId id="264" r:id="rId30"/>
    <p:sldId id="309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4695"/>
    <a:srgbClr val="C985C1"/>
    <a:srgbClr val="DD9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6" d="100"/>
          <a:sy n="86" d="100"/>
        </p:scale>
        <p:origin x="-1476" y="-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639AD-EE5C-4D73-94D0-1D4D7FB47FA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ED614-64A4-41CF-9135-900AC6D22AD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ED614-64A4-41CF-9135-900AC6D22AD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ED614-64A4-41CF-9135-900AC6D22AD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931-0938-4D3E-87F8-70EE8EDCE57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8B81-5B4E-4C3F-8EAA-3605B08306E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931-0938-4D3E-87F8-70EE8EDCE57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8B81-5B4E-4C3F-8EAA-3605B08306E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931-0938-4D3E-87F8-70EE8EDCE57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8B81-5B4E-4C3F-8EAA-3605B08306E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6485-26D1-4776-A596-479B22FA24D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32ED209-8997-4B78-9550-60098009349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931-0938-4D3E-87F8-70EE8EDCE57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8B81-5B4E-4C3F-8EAA-3605B08306E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931-0938-4D3E-87F8-70EE8EDCE57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8B81-5B4E-4C3F-8EAA-3605B08306E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931-0938-4D3E-87F8-70EE8EDCE57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8B81-5B4E-4C3F-8EAA-3605B08306E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931-0938-4D3E-87F8-70EE8EDCE57C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8B81-5B4E-4C3F-8EAA-3605B08306E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931-0938-4D3E-87F8-70EE8EDCE57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8B81-5B4E-4C3F-8EAA-3605B08306E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931-0938-4D3E-87F8-70EE8EDCE57C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8B81-5B4E-4C3F-8EAA-3605B08306E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931-0938-4D3E-87F8-70EE8EDCE57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8B81-5B4E-4C3F-8EAA-3605B08306E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931-0938-4D3E-87F8-70EE8EDCE57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8B81-5B4E-4C3F-8EAA-3605B08306E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67931-0938-4D3E-87F8-70EE8EDCE57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F8B81-5B4E-4C3F-8EAA-3605B08306E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5.wmf"/><Relationship Id="rId1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wmf"/><Relationship Id="rId3" Type="http://schemas.openxmlformats.org/officeDocument/2006/relationships/oleObject" Target="../embeddings/oleObject6.bin"/><Relationship Id="rId2" Type="http://schemas.openxmlformats.org/officeDocument/2006/relationships/image" Target="../media/image8.wmf"/><Relationship Id="rId1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wmf"/><Relationship Id="rId1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jpe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emf"/><Relationship Id="rId1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9.bin"/><Relationship Id="rId8" Type="http://schemas.openxmlformats.org/officeDocument/2006/relationships/image" Target="../media/image44.emf"/><Relationship Id="rId7" Type="http://schemas.openxmlformats.org/officeDocument/2006/relationships/oleObject" Target="../embeddings/oleObject8.bin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5" Type="http://schemas.openxmlformats.org/officeDocument/2006/relationships/notesSlide" Target="../notesSlides/notesSlide2.xml"/><Relationship Id="rId14" Type="http://schemas.openxmlformats.org/officeDocument/2006/relationships/vmlDrawing" Target="../drawings/vmlDrawing5.v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47.jpeg"/><Relationship Id="rId11" Type="http://schemas.openxmlformats.org/officeDocument/2006/relationships/image" Target="../media/image46.png"/><Relationship Id="rId10" Type="http://schemas.openxmlformats.org/officeDocument/2006/relationships/image" Target="../media/image45.emf"/><Relationship Id="rId1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08045" y="749300"/>
            <a:ext cx="6570980" cy="1229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Liberation Serif" panose="02020603050405020304" pitchFamily="18" charset="0"/>
                <a:ea typeface="Times New Roman" panose="02020603050405020304" charset="0"/>
                <a:cs typeface="Times New Roman" panose="02020603050405020304" charset="0"/>
              </a:rPr>
              <a:t>Муниципальное автономное образовательное учреждение «Средняя общеобразовательная школа с. Аксы-Барлык Барун-Хемчикского кожууна Республики Тыва»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Liberation Serif" panose="02020603050405020304" pitchFamily="18" charset="0"/>
              <a:ea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sz="2000" b="1" u="sng" dirty="0">
              <a:solidFill>
                <a:srgbClr val="0070C0"/>
              </a:solidFill>
              <a:latin typeface="Liberation Serif" panose="02020603050405020304" pitchFamily="18" charset="0"/>
              <a:cs typeface="Times New Roman" panose="0202060305040502030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1157" y="2236927"/>
            <a:ext cx="7377344" cy="710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ts val="161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Liberation Serif" panose="02020603050405020304"/>
                <a:ea typeface="Times New Roman" panose="02020603050405020304" charset="0"/>
                <a:cs typeface="Times New Roman" panose="02020603050405020304" charset="0"/>
              </a:rPr>
              <a:t>Публичный доклад о результатах деятельности </a:t>
            </a:r>
            <a:endParaRPr lang="ru-RU" sz="2000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indent="228600" algn="ctr">
              <a:lnSpc>
                <a:spcPts val="1610"/>
              </a:lnSpc>
              <a:spcAft>
                <a:spcPts val="0"/>
              </a:spcAft>
            </a:pPr>
            <a:endParaRPr lang="ru-RU" sz="2000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indent="228600" algn="ctr">
              <a:lnSpc>
                <a:spcPts val="161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Liberation Serif" panose="02020603050405020304"/>
                <a:ea typeface="Times New Roman" panose="02020603050405020304" charset="0"/>
                <a:cs typeface="Times New Roman" panose="02020603050405020304" charset="0"/>
              </a:rPr>
              <a:t>в 2023-2024 учебном году</a:t>
            </a:r>
            <a:endParaRPr lang="ru-RU" sz="20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1" cstate="email"/>
          <a:srcRect l="2214" t="481" r="8561" b="22603"/>
          <a:stretch>
            <a:fillRect/>
          </a:stretch>
        </p:blipFill>
        <p:spPr>
          <a:xfrm>
            <a:off x="411778" y="2845878"/>
            <a:ext cx="2902992" cy="2998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4" descr="C:\Users\1\Desktop\ВР 2023-2024 уч год\приказы\Символики\IMG-0b192b60c4320d1b40e3a0f0a1f73f9e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3935" y="415290"/>
            <a:ext cx="2210435" cy="230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Изображение 8"/>
          <p:cNvPicPr/>
          <p:nvPr/>
        </p:nvPicPr>
        <p:blipFill>
          <a:blip r:embed="rId3"/>
          <a:srcRect l="6679" t="15407" r="3484" b="10732"/>
          <a:stretch>
            <a:fillRect/>
          </a:stretch>
        </p:blipFill>
        <p:spPr>
          <a:xfrm>
            <a:off x="6152515" y="3429000"/>
            <a:ext cx="5354955" cy="31400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"/>
          <a:ext cx="4000499" cy="6857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PDF" r:id="rId1" imgW="5667375" imgH="8010525" progId="FoxitReader.Document">
                  <p:embed/>
                </p:oleObj>
              </mc:Choice>
              <mc:Fallback>
                <p:oleObj name="PDF" r:id="rId1" imgW="5667375" imgH="8010525" progId="FoxitReader.Document">
                  <p:embed/>
                  <p:pic>
                    <p:nvPicPr>
                      <p:cNvPr id="0" name="Изображение 71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4000499" cy="6857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4000500" y="1"/>
          <a:ext cx="38211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PDF" r:id="rId3" imgW="5667375" imgH="8010525" progId="FoxitReader.Document">
                  <p:embed/>
                </p:oleObj>
              </mc:Choice>
              <mc:Fallback>
                <p:oleObj name="PDF" r:id="rId3" imgW="5667375" imgH="8010525" progId="FoxitReader.Document">
                  <p:embed/>
                  <p:pic>
                    <p:nvPicPr>
                      <p:cNvPr id="0" name="Изображение 717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0500" y="1"/>
                        <a:ext cx="382111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7821612" y="0"/>
          <a:ext cx="4370387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PDF" r:id="rId5" imgW="5667375" imgH="8010525" progId="FoxitReader.Document">
                  <p:embed/>
                </p:oleObj>
              </mc:Choice>
              <mc:Fallback>
                <p:oleObj name="PDF" r:id="rId5" imgW="5667375" imgH="8010525" progId="FoxitReader.Document">
                  <p:embed/>
                  <p:pic>
                    <p:nvPicPr>
                      <p:cNvPr id="0" name="Изображение 717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21612" y="0"/>
                        <a:ext cx="4370387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ru-RU" altLang="ru-RU" sz="3110" b="1" dirty="0" smtClean="0">
                <a:ln>
                  <a:noFill/>
                </a:ln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Участие учителей в профессиональных конкурсах, проектах, </a:t>
            </a:r>
            <a:br>
              <a:rPr kumimoji="0" lang="ru-RU" altLang="ru-RU" sz="311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ru-RU" sz="3110" b="1" dirty="0" smtClean="0">
                <a:ln>
                  <a:noFill/>
                </a:ln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грантах за 2023-2024 учебный год</a:t>
            </a:r>
            <a:endParaRPr lang="ru-RU" altLang="en-US" sz="311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85420" y="1336040"/>
          <a:ext cx="11820525" cy="53263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40080"/>
                <a:gridCol w="3482975"/>
                <a:gridCol w="3895090"/>
                <a:gridCol w="2354580"/>
                <a:gridCol w="1447800"/>
              </a:tblGrid>
              <a:tr h="678180">
                <a:tc>
                  <a:txBody>
                    <a:bodyPr/>
                    <a:p>
                      <a:pPr marL="6350" indent="-16129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indent="-16129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indent="-16129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№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6985" marR="3175" indent="-16129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spc="-25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985" marR="3175" indent="-16129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spc="-25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ФИО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985" marR="5080" indent="-161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педагога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43205" marR="83185" indent="-161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spc="-2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43205" marR="83185" indent="-161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spc="-2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Предм</a:t>
                      </a:r>
                      <a:r>
                        <a:rPr lang="ru-RU" sz="2000" spc="-3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ет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Наименование конкурсов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4445" indent="-16129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2000" spc="-1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445" indent="-16129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2000" spc="-1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445" indent="-16129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2000" spc="-1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445" indent="-16129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2000" spc="-10" dirty="0" smtClean="0">
                          <a:solidFill>
                            <a:schemeClr val="tx1"/>
                          </a:solidFill>
                          <a:effectLst/>
                        </a:rPr>
                        <a:t>Результат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77240">
                <a:tc>
                  <a:txBody>
                    <a:bodyPr/>
                    <a:p>
                      <a:pPr marL="6350" indent="-184785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ru-RU" sz="2000" spc="-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indent="-184785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indent="-184785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marR="19050" indent="-2286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marR="19050" indent="-2286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marR="19050" indent="-2286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Хомушку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Аржаана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Борисовна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1590" indent="381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1590" indent="381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1590" indent="381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Советник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директора по воспитанию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6350" marR="4445" indent="381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marR="4445" indent="381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marR="4445" indent="381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«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Воспитать человека </a:t>
                      </a:r>
                      <a:r>
                        <a:rPr lang="ru-RU" sz="20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20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2024»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6350" indent="241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indent="241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место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89610">
                <a:tc>
                  <a:txBody>
                    <a:bodyPr/>
                    <a:p>
                      <a:pPr marL="6350" indent="-184785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    </a:t>
                      </a:r>
                      <a:endParaRPr lang="ru-RU" sz="2000" spc="-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indent="-184785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indent="-184785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6985" marR="5080" indent="-6985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985" marR="5080" indent="-6985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985" marR="5080" indent="-6985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Хомушку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Адель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Байыр-ооловна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1590" indent="381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1590" indent="381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1590" indent="381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Учитель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английского языка, классный руководитель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6350" marR="5715" indent="381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marR="5715" indent="381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marR="5715" indent="381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«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Сердце</a:t>
                      </a:r>
                      <a:r>
                        <a:rPr lang="ru-RU" sz="200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20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отдаю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20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детям-2024»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8890" indent="1524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8890" indent="1524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8890" indent="1524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 </a:t>
                      </a:r>
                      <a:r>
                        <a:rPr lang="ru-RU" sz="20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место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68020">
                <a:tc>
                  <a:txBody>
                    <a:bodyPr/>
                    <a:p>
                      <a:pPr marL="6350" indent="-184785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   </a:t>
                      </a:r>
                      <a:endParaRPr lang="ru-RU" sz="2000" spc="-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indent="-184785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Кужугет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Анай-Хаак</a:t>
                      </a: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Шолбановна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Социальный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педагог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«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Воспитать человека</a:t>
                      </a:r>
                      <a:r>
                        <a:rPr lang="ru-RU" sz="20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r>
                        <a:rPr lang="ru-RU" sz="20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2024»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3 </a:t>
                      </a:r>
                      <a:r>
                        <a:rPr lang="ru-RU" sz="20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место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71220">
                <a:tc>
                  <a:txBody>
                    <a:bodyPr/>
                    <a:p>
                      <a:pPr marL="6350" indent="-184785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ru-RU" sz="2000" spc="-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indent="-184785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ru-RU" sz="2000" spc="-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indent="-184785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Соян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Алиса Анатольевна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Учитель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физической культуры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endParaRPr lang="ru-RU" sz="2000" spc="-1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ru-RU" sz="200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«</a:t>
                      </a:r>
                      <a:r>
                        <a:rPr lang="ru-RU" sz="20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Учитель года в номинации «Молодой специалист» -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20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2024»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Участие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81685">
                <a:tc>
                  <a:txBody>
                    <a:bodyPr/>
                    <a:p>
                      <a:pPr marL="635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Ывый-оол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Сайзана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Николаевна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Учитель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биологии и химии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«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Учитель года - 2024</a:t>
                      </a:r>
                      <a:r>
                        <a:rPr lang="ru-RU" sz="20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Участие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60425">
                <a:tc>
                  <a:txBody>
                    <a:bodyPr/>
                    <a:p>
                      <a:pPr marL="635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635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1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Хомушку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Адель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Байыр-ооловна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Учитель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английского языка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НПК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учителей английского языка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2860" indent="-6350" algn="ctr">
                        <a:lnSpc>
                          <a:spcPts val="135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3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место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7991" marR="679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715645" y="92075"/>
          <a:ext cx="5556885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PDF" r:id="rId1" imgW="5667375" imgH="8020050" progId="FoxitReader.Document">
                  <p:embed/>
                </p:oleObj>
              </mc:Choice>
              <mc:Fallback>
                <p:oleObj name="PDF" r:id="rId1" imgW="5667375" imgH="8020050" progId="FoxitReader.Document">
                  <p:embed/>
                  <p:pic>
                    <p:nvPicPr>
                      <p:cNvPr id="0" name="Изображение 819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15645" y="92075"/>
                        <a:ext cx="5556885" cy="676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6386514" y="92075"/>
          <a:ext cx="5414962" cy="663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PDF" r:id="rId3" imgW="5667375" imgH="8010525" progId="FoxitReader.Document">
                  <p:embed/>
                </p:oleObj>
              </mc:Choice>
              <mc:Fallback>
                <p:oleObj name="PDF" r:id="rId3" imgW="5667375" imgH="8010525" progId="FoxitReader.Document">
                  <p:embed/>
                  <p:pic>
                    <p:nvPicPr>
                      <p:cNvPr id="0" name="Изображение 820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86514" y="92075"/>
                        <a:ext cx="5414962" cy="6637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1886" y="242888"/>
            <a:ext cx="10372725" cy="15859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 конкурсе защиты программы развития школы</a:t>
            </a:r>
            <a:endParaRPr lang="ru-RU" sz="3200" b="1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4135438" y="1439862"/>
          <a:ext cx="383222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PDF" r:id="rId1" imgW="5667375" imgH="8010525" progId="FoxitReader.Document">
                  <p:embed/>
                </p:oleObj>
              </mc:Choice>
              <mc:Fallback>
                <p:oleObj name="PDF" r:id="rId1" imgW="5667375" imgH="8010525" progId="FoxitReader.Document">
                  <p:embed/>
                  <p:pic>
                    <p:nvPicPr>
                      <p:cNvPr id="0" name="Изображение 1024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135438" y="1439862"/>
                        <a:ext cx="383222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Организация воспитательной работы ОО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Воспитательная деятельность в </a:t>
            </a:r>
            <a:r>
              <a:rPr lang="ru-RU" dirty="0" smtClean="0"/>
              <a:t>МАОУ СОШ </a:t>
            </a:r>
            <a:r>
              <a:rPr lang="ru-RU" dirty="0" err="1" smtClean="0"/>
              <a:t>с.Аксы-Барлык</a:t>
            </a:r>
            <a:r>
              <a:rPr lang="ru-RU" dirty="0" smtClean="0"/>
              <a:t> планируется </a:t>
            </a:r>
            <a:r>
              <a:rPr lang="ru-RU" dirty="0"/>
              <a:t>и осуществляется в соответствии с приоритетами государственной политики в сфере воспитания, установленными в государственной Стратегии развития воспитания в Российской Федерации на период до 2025 года (Распоряжение Правительства Российской Федерации от 29.05.2015 № 996-р).</a:t>
            </a:r>
            <a:endParaRPr lang="ru-RU" dirty="0"/>
          </a:p>
          <a:p>
            <a:r>
              <a:rPr lang="ru-RU" dirty="0"/>
              <a:t>Приоритетной задачей Российской Федерации в сфере воспитания детей является развитие высоконравственной личности, разделяющей российские традиционные духовные ценности, обладающей актуальными знаниями и умениями, способной реализовать свой потенциал в условиях современного общества, готовой к мирному созиданию и защите Отечества.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88337" cy="130665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Практическая реализация цели и </a:t>
            </a:r>
            <a:r>
              <a:rPr lang="ru-RU" sz="2400" dirty="0" smtClean="0">
                <a:latin typeface="Times New Roman" panose="02020603050405020304" charset="0"/>
                <a:cs typeface="Times New Roman" panose="02020603050405020304" charset="0"/>
              </a:rPr>
              <a:t>задач воспитания осуществляется 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в рамках следующих направлений воспитательной работы школы. </a:t>
            </a:r>
            <a:r>
              <a:rPr lang="ru-RU" sz="2400" dirty="0" smtClean="0">
                <a:latin typeface="Times New Roman" panose="02020603050405020304" charset="0"/>
                <a:cs typeface="Times New Roman" panose="02020603050405020304" charset="0"/>
              </a:rPr>
              <a:t>Каждое из них представлено 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в </a:t>
            </a:r>
            <a:r>
              <a:rPr lang="ru-RU" sz="2400" dirty="0" smtClean="0">
                <a:latin typeface="Times New Roman" panose="02020603050405020304" charset="0"/>
                <a:cs typeface="Times New Roman" panose="02020603050405020304" charset="0"/>
              </a:rPr>
              <a:t>соответствующих модулях</a:t>
            </a:r>
            <a:r>
              <a:rPr lang="ru-RU" sz="2400" dirty="0" smtClean="0">
                <a:latin typeface="Times New Roman" panose="02020603050405020304" charset="0"/>
                <a:cs typeface="Times New Roman" panose="02020603050405020304" charset="0"/>
              </a:rPr>
              <a:t>: инвариантные и вариантные</a:t>
            </a:r>
            <a:endParaRPr lang="ru-RU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28206" y="1671782"/>
            <a:ext cx="10076406" cy="50338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charset="0"/>
                <a:cs typeface="Times New Roman" panose="02020603050405020304" charset="0"/>
              </a:rPr>
              <a:t>Направления инвариантной модули осуществляется с помощью:</a:t>
            </a:r>
            <a:endParaRPr lang="ru-RU" sz="2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000" b="1" dirty="0" smtClean="0">
                <a:latin typeface="Times New Roman" panose="02020603050405020304" charset="0"/>
                <a:cs typeface="Times New Roman" panose="02020603050405020304" charset="0"/>
              </a:rPr>
              <a:t>Классное руководство</a:t>
            </a:r>
            <a:endParaRPr lang="ru-RU" sz="2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000" b="1" dirty="0" smtClean="0">
                <a:latin typeface="Times New Roman" panose="02020603050405020304" charset="0"/>
                <a:cs typeface="Times New Roman" panose="02020603050405020304" charset="0"/>
              </a:rPr>
              <a:t>Школьный урок</a:t>
            </a:r>
            <a:endParaRPr lang="ru-RU" sz="2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000" b="1" dirty="0" smtClean="0">
                <a:latin typeface="Times New Roman" panose="02020603050405020304" charset="0"/>
                <a:cs typeface="Times New Roman" panose="02020603050405020304" charset="0"/>
              </a:rPr>
              <a:t>Внеурочная деятельность</a:t>
            </a:r>
            <a:endParaRPr lang="ru-RU" sz="2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000" b="1" dirty="0" smtClean="0">
                <a:latin typeface="Times New Roman" panose="02020603050405020304" charset="0"/>
                <a:cs typeface="Times New Roman" panose="02020603050405020304" charset="0"/>
              </a:rPr>
              <a:t>Внешкольные мероприятия</a:t>
            </a:r>
            <a:endParaRPr lang="ru-RU" sz="2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000" b="1" dirty="0" smtClean="0">
                <a:latin typeface="Times New Roman" panose="02020603050405020304" charset="0"/>
                <a:cs typeface="Times New Roman" panose="02020603050405020304" charset="0"/>
              </a:rPr>
              <a:t>Предметно-пространственная среды</a:t>
            </a:r>
            <a:endParaRPr lang="ru-RU" sz="2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000" b="1" dirty="0" smtClean="0">
                <a:latin typeface="Times New Roman" panose="02020603050405020304" charset="0"/>
                <a:cs typeface="Times New Roman" panose="02020603050405020304" charset="0"/>
              </a:rPr>
              <a:t>Работа с родителями</a:t>
            </a:r>
            <a:endParaRPr lang="ru-RU" sz="2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000" b="1" dirty="0" smtClean="0">
                <a:latin typeface="Times New Roman" panose="02020603050405020304" charset="0"/>
                <a:cs typeface="Times New Roman" panose="02020603050405020304" charset="0"/>
              </a:rPr>
              <a:t>Самоуправление </a:t>
            </a:r>
            <a:endParaRPr lang="ru-RU" sz="2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000" b="1" dirty="0" smtClean="0">
                <a:latin typeface="Times New Roman" panose="02020603050405020304" charset="0"/>
                <a:cs typeface="Times New Roman" panose="02020603050405020304" charset="0"/>
              </a:rPr>
              <a:t>Профилактика и безопасность</a:t>
            </a:r>
            <a:endParaRPr lang="ru-RU" sz="2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000" b="1" dirty="0" smtClean="0">
                <a:latin typeface="Times New Roman" panose="02020603050405020304" charset="0"/>
                <a:cs typeface="Times New Roman" panose="02020603050405020304" charset="0"/>
              </a:rPr>
              <a:t>Социальное пространство</a:t>
            </a:r>
            <a:endParaRPr lang="ru-RU" sz="2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000" b="1" dirty="0" smtClean="0">
                <a:latin typeface="Times New Roman" panose="02020603050405020304" charset="0"/>
                <a:cs typeface="Times New Roman" panose="02020603050405020304" charset="0"/>
              </a:rPr>
              <a:t>Профориентация</a:t>
            </a:r>
            <a:endParaRPr lang="ru-RU" sz="2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000" b="1" dirty="0" smtClean="0">
                <a:latin typeface="Times New Roman" panose="02020603050405020304" charset="0"/>
                <a:cs typeface="Times New Roman" panose="02020603050405020304" charset="0"/>
              </a:rPr>
              <a:t>Основные школьные дела</a:t>
            </a:r>
            <a:endParaRPr lang="ru-RU" sz="2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sz="2000" b="1" dirty="0" smtClean="0"/>
          </a:p>
          <a:p>
            <a:endParaRPr lang="ru-RU" sz="2600" b="1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9131" y="624110"/>
            <a:ext cx="9745481" cy="12808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charset="0"/>
                <a:cs typeface="Times New Roman" panose="02020603050405020304" charset="0"/>
              </a:rPr>
              <a:t>Направления вариантной модули осуществляются:</a:t>
            </a:r>
            <a:endParaRPr lang="ru-RU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5738" y="1584960"/>
            <a:ext cx="8915400" cy="472875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charset="0"/>
                <a:cs typeface="Times New Roman" panose="02020603050405020304" charset="0"/>
              </a:rPr>
              <a:t>Школьный театр</a:t>
            </a:r>
            <a:endParaRPr lang="ru-RU" sz="28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800" dirty="0" smtClean="0">
                <a:latin typeface="Times New Roman" panose="02020603050405020304" charset="0"/>
                <a:cs typeface="Times New Roman" panose="02020603050405020304" charset="0"/>
              </a:rPr>
              <a:t>Школьные медиа «</a:t>
            </a:r>
            <a:r>
              <a:rPr lang="ru-RU" sz="2800" dirty="0" err="1" smtClean="0">
                <a:latin typeface="Times New Roman" panose="02020603050405020304" charset="0"/>
                <a:cs typeface="Times New Roman" panose="02020603050405020304" charset="0"/>
              </a:rPr>
              <a:t>Отчугаш</a:t>
            </a:r>
            <a:r>
              <a:rPr lang="ru-RU" sz="2800" dirty="0" smtClean="0">
                <a:latin typeface="Times New Roman" panose="02020603050405020304" charset="0"/>
                <a:cs typeface="Times New Roman" panose="02020603050405020304" charset="0"/>
              </a:rPr>
              <a:t>»</a:t>
            </a:r>
            <a:endParaRPr lang="ru-RU" sz="28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800" dirty="0" smtClean="0">
                <a:latin typeface="Times New Roman" panose="02020603050405020304" charset="0"/>
                <a:cs typeface="Times New Roman" panose="02020603050405020304" charset="0"/>
              </a:rPr>
              <a:t>Детское общественное объединение «Алые паруса»</a:t>
            </a:r>
            <a:endParaRPr lang="ru-RU" sz="28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800" dirty="0" smtClean="0">
                <a:latin typeface="Times New Roman" panose="02020603050405020304" charset="0"/>
                <a:cs typeface="Times New Roman" panose="02020603050405020304" charset="0"/>
              </a:rPr>
              <a:t>Школьный спортивный клуб «</a:t>
            </a:r>
            <a:r>
              <a:rPr lang="ru-RU" sz="2800" dirty="0" err="1" smtClean="0">
                <a:latin typeface="Times New Roman" panose="02020603050405020304" charset="0"/>
                <a:cs typeface="Times New Roman" panose="02020603050405020304" charset="0"/>
              </a:rPr>
              <a:t>Алдын-Булак</a:t>
            </a:r>
            <a:r>
              <a:rPr lang="ru-RU" sz="2800" dirty="0" smtClean="0">
                <a:latin typeface="Times New Roman" panose="02020603050405020304" charset="0"/>
                <a:cs typeface="Times New Roman" panose="02020603050405020304" charset="0"/>
              </a:rPr>
              <a:t>»</a:t>
            </a:r>
            <a:endParaRPr lang="ru-RU" sz="28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800" dirty="0" smtClean="0">
                <a:latin typeface="Times New Roman" panose="02020603050405020304" charset="0"/>
                <a:cs typeface="Times New Roman" panose="02020603050405020304" charset="0"/>
              </a:rPr>
              <a:t>Школьный музей</a:t>
            </a:r>
            <a:endParaRPr lang="ru-RU" sz="28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800" dirty="0" smtClean="0">
                <a:latin typeface="Times New Roman" panose="02020603050405020304" charset="0"/>
                <a:cs typeface="Times New Roman" panose="02020603050405020304" charset="0"/>
              </a:rPr>
              <a:t>Добровольческая деятельность</a:t>
            </a:r>
            <a:endParaRPr lang="ru-RU" sz="28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800" dirty="0" smtClean="0">
                <a:latin typeface="Times New Roman" panose="02020603050405020304" charset="0"/>
                <a:cs typeface="Times New Roman" panose="02020603050405020304" charset="0"/>
              </a:rPr>
              <a:t>Трудовое воспитание</a:t>
            </a:r>
            <a:endParaRPr lang="ru-RU" sz="28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2800" dirty="0" smtClean="0">
                <a:latin typeface="Times New Roman" panose="02020603050405020304" charset="0"/>
                <a:cs typeface="Times New Roman" panose="02020603050405020304" charset="0"/>
              </a:rPr>
              <a:t>Тува – мой край родной</a:t>
            </a:r>
            <a:endParaRPr lang="ru-RU" sz="2800" dirty="0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261" y="286293"/>
            <a:ext cx="8911687" cy="54259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charset="0"/>
                <a:cs typeface="Times New Roman" panose="02020603050405020304" charset="0"/>
              </a:rPr>
              <a:t>Общественные объединения</a:t>
            </a:r>
            <a:endParaRPr lang="ru-RU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6" y="1329868"/>
            <a:ext cx="4343400" cy="325755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629" y="1143059"/>
            <a:ext cx="4338637" cy="325397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13" y="3747280"/>
            <a:ext cx="4153989" cy="31154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145" y="518160"/>
            <a:ext cx="10500360" cy="12096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Реализация н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аправления инвариантной модули «Основные школьные дела»</a:t>
            </a:r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Объект 9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42842" y="1834861"/>
            <a:ext cx="4585303" cy="4563302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4504" y="1825625"/>
            <a:ext cx="4632873" cy="45725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270" y="201930"/>
            <a:ext cx="11297285" cy="868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65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Реализация н</a:t>
            </a:r>
            <a:r>
              <a:rPr lang="ru-RU" sz="2665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аправления инвариантной модули «</a:t>
            </a:r>
            <a:r>
              <a:rPr lang="ru-RU" sz="2665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Предметно-пространственная среды», вариативной модули</a:t>
            </a:r>
            <a:r>
              <a:rPr lang="ru-RU" sz="2665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«Тува – мой край родной»</a:t>
            </a:r>
            <a:r>
              <a:rPr lang="ru-RU" sz="2665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ru-RU" sz="2665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728236" y="1070858"/>
            <a:ext cx="4394200" cy="272462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78" y="1070899"/>
            <a:ext cx="3478043" cy="34687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015" y="3652265"/>
            <a:ext cx="2416716" cy="30856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493" y="3085663"/>
            <a:ext cx="3652265" cy="36522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03162" y="1266452"/>
          <a:ext cx="4954803" cy="2416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2426"/>
                <a:gridCol w="1390844"/>
                <a:gridCol w="1711533"/>
              </a:tblGrid>
              <a:tr h="357978">
                <a:tc rowSpan="2">
                  <a:txBody>
                    <a:bodyPr/>
                    <a:lstStyle/>
                    <a:p>
                      <a:pPr marL="68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Возрастной состав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Численность учащихся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  <a:tc hMerge="1">
                  <a:tcPr/>
                </a:tc>
              </a:tr>
              <a:tr h="55591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Всего: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Из них девочек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</a:tr>
              <a:tr h="239533">
                <a:tc>
                  <a:txBody>
                    <a:bodyPr/>
                    <a:lstStyle/>
                    <a:p>
                      <a:pPr marL="68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 5 лет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</a:tr>
              <a:tr h="239533">
                <a:tc>
                  <a:txBody>
                    <a:bodyPr/>
                    <a:lstStyle/>
                    <a:p>
                      <a:pPr marL="68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5-9 лет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36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12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</a:tr>
              <a:tr h="239533">
                <a:tc>
                  <a:txBody>
                    <a:bodyPr/>
                    <a:lstStyle/>
                    <a:p>
                      <a:pPr marL="68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10-14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64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31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</a:tr>
              <a:tr h="305067">
                <a:tc>
                  <a:txBody>
                    <a:bodyPr/>
                    <a:lstStyle/>
                    <a:p>
                      <a:pPr marL="68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15-17 лет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23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5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</a:tr>
              <a:tr h="239533">
                <a:tc>
                  <a:txBody>
                    <a:bodyPr/>
                    <a:lstStyle/>
                    <a:p>
                      <a:pPr marL="68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 лет и старше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</a:tr>
              <a:tr h="239533">
                <a:tc>
                  <a:txBody>
                    <a:bodyPr/>
                    <a:lstStyle/>
                    <a:p>
                      <a:pPr marL="68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 dirty="0">
                          <a:effectLst/>
                        </a:rPr>
                        <a:t>122</a:t>
                      </a:r>
                      <a:endParaRPr lang="ru-RU" alt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 dirty="0">
                          <a:effectLst/>
                        </a:rPr>
                        <a:t>48</a:t>
                      </a:r>
                      <a:endParaRPr lang="ru-RU" alt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0" marR="73025" marT="3810" marB="0" anchor="ctr"/>
                </a:tc>
              </a:tr>
            </a:tbl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492041" y="3743770"/>
            <a:ext cx="16864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Диаграмма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2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5923786" y="1207752"/>
          <a:ext cx="5865495" cy="2581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Диаграмма" r:id="rId1" imgW="4975860" imgH="1836420" progId="Excel.Chart.8">
                  <p:embed/>
                </p:oleObj>
              </mc:Choice>
              <mc:Fallback>
                <p:oleObj name="Диаграмма" r:id="rId1" imgW="4975860" imgH="1836420" progId="Excel.Chart.8">
                  <p:embed/>
                  <p:pic>
                    <p:nvPicPr>
                      <p:cNvPr id="0" name="Диаграмма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3786" y="1207752"/>
                        <a:ext cx="5865495" cy="2581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781006" y="43368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03162" y="183372"/>
            <a:ext cx="8661349" cy="1325563"/>
          </a:xfrm>
        </p:spPr>
        <p:txBody>
          <a:bodyPr>
            <a:normAutofit/>
          </a:bodyPr>
          <a:lstStyle/>
          <a:p>
            <a:r>
              <a:rPr lang="ru-RU" sz="3555" b="1" dirty="0">
                <a:latin typeface="Times New Roman" panose="02020603050405020304" charset="0"/>
                <a:cs typeface="Times New Roman" panose="02020603050405020304" charset="0"/>
              </a:rPr>
              <a:t>Характеристика состава обучающихся.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860222" y="4056798"/>
          <a:ext cx="6210300" cy="21527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7950"/>
                <a:gridCol w="4272478"/>
                <a:gridCol w="1349872"/>
              </a:tblGrid>
              <a:tr h="276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N п/п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Единица измерения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</a:tr>
              <a:tr h="5867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9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Численность учащихся, обучающихся по образовательным программам по договорам об оказании платных образовательных услуг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 человек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9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Численность/удельный вес численности учащихся, занимающихся в 2-х и более объединениях (кружках, секциях, клубах), в общей численности учащихся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122человек/70%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9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Численность/удельный вес численности учащихся с применением дистанционных образовательных технологий, электронного обучения, в общей численности учащихся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79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61/100%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9070522" y="5732023"/>
            <a:ext cx="150201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89535" indent="180340" algn="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Таблица 2.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" y="120015"/>
            <a:ext cx="11466830" cy="104330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Реализация модули «Работа с родителями», «Социальное пространство»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167" y="782209"/>
            <a:ext cx="3173371" cy="34266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392" y="1254355"/>
            <a:ext cx="5602826" cy="2694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563" y="3865396"/>
            <a:ext cx="2886209" cy="2923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065" y="3791505"/>
            <a:ext cx="3526152" cy="2879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623" y="3791505"/>
            <a:ext cx="2512484" cy="292333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865" y="355600"/>
            <a:ext cx="11179810" cy="132588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Реализация н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аправления инвариантной и инвариативной модулей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Внеурочная деятельность»,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«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Школьный спортивный клуб «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Алдын-Булак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»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54831" y="2451411"/>
            <a:ext cx="2779057" cy="289805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15927" y="2261130"/>
            <a:ext cx="2964873" cy="3278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710" y="1487055"/>
            <a:ext cx="3934910" cy="181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224" y="3515731"/>
            <a:ext cx="3353881" cy="340830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045" y="365125"/>
            <a:ext cx="10487660" cy="13258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Реализация н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аправления инвариантной модули «</a:t>
            </a:r>
            <a:r>
              <a:rPr lang="ru-RU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Профилактика и безопасность»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18344" y="1300941"/>
            <a:ext cx="3100616" cy="45003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Осторожно, тонкий лед!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221671" y="1239987"/>
            <a:ext cx="5183188" cy="591434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Правила ПДД. Берегись автомобиля!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760100" y="1798825"/>
            <a:ext cx="4117864" cy="4149602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74125" y="3178729"/>
            <a:ext cx="5183188" cy="36845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143" y="1909166"/>
            <a:ext cx="2362261" cy="22576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71" y="1811257"/>
            <a:ext cx="3484163" cy="309107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Реализация н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аправления инвариантной модули  «Профориентация»</a:t>
            </a:r>
            <a:endParaRPr lang="ru-RU" sz="3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37" y="3892265"/>
            <a:ext cx="3455434" cy="259157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9897" y="1516999"/>
            <a:ext cx="7140431" cy="22105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50" y="3727611"/>
            <a:ext cx="3683000" cy="301105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996930" cy="1325880"/>
          </a:xfrm>
        </p:spPr>
        <p:txBody>
          <a:bodyPr>
            <a:normAutofit/>
          </a:bodyPr>
          <a:p>
            <a:pPr algn="ctr"/>
            <a:r>
              <a:rPr lang="ru-RU" altLang="en-US" sz="3110" b="1">
                <a:latin typeface="Times New Roman" panose="02020603050405020304" charset="0"/>
                <a:cs typeface="Times New Roman" panose="02020603050405020304" charset="0"/>
              </a:rPr>
              <a:t>Всероссийский конкурс сочинений «ЯпедКласс» (победитель) - Ывый-оол Айза</a:t>
            </a:r>
            <a:endParaRPr lang="ru-RU" altLang="en-US" sz="311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>
            <a:spLocks noGrp="1"/>
          </p:cNvSpPr>
          <p:nvPr>
            <p:ph sz="quarter" idx="4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7" name="Изображение 6" descr="20241113_1314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3730" y="1585595"/>
            <a:ext cx="7735570" cy="50088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062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65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Реализация н</a:t>
            </a:r>
            <a:r>
              <a:rPr lang="ru-RU" sz="2665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аправления инвариантной модули  «</a:t>
            </a:r>
            <a:r>
              <a:rPr lang="ru-RU" sz="2665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Классное руководство</a:t>
            </a:r>
            <a:r>
              <a:rPr lang="ru-RU" sz="2665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», вариативной «</a:t>
            </a:r>
            <a:r>
              <a:rPr lang="ru-RU" sz="2665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Трудовое воспитание»</a:t>
            </a:r>
            <a:endParaRPr lang="ru-RU" sz="2665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5" y="1071417"/>
            <a:ext cx="5118245" cy="511824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39" y="1128713"/>
            <a:ext cx="5060949" cy="5060949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6419" y="143546"/>
            <a:ext cx="10515600" cy="6779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Достижения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наших детей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по итогам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2023-2024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учебного года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" name="Рисунок 18" descr="C:\Users\1\Desktop\ВР 2023-2024 уч год\Грамоты\20240115_163051.jpg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97" y="1172700"/>
            <a:ext cx="1823576" cy="257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Объект 19" descr="C:\Users\1\Desktop\ВР 2023-2024 уч год\Грамоты\20240115_16304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36" y="1172700"/>
            <a:ext cx="1884219" cy="257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C:\Users\1\Desktop\ВР 2023-2024 уч год\Грамоты\20240115_1630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58" y="1172700"/>
            <a:ext cx="1808624" cy="257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C:\Users\1\Desktop\ВР 2023-2024 уч год\Грамоты\20240115_1630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540" y="1172700"/>
            <a:ext cx="1919460" cy="257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C:\Users\1\Desktop\ВР 2023-2024 уч год\Грамоты\20240115_1629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10764" y="1510838"/>
            <a:ext cx="2577263" cy="190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C:\Users\1\Desktop\ВР 2023-2024 уч год\Грамоты\20240115_16283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5869" y="4378722"/>
            <a:ext cx="2828594" cy="207373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2854036" y="3749962"/>
          <a:ext cx="2339284" cy="31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Acrobat Document" r:id="rId7" imgW="3837940" imgH="5422265" progId="AcroExch.Document.DC">
                  <p:embed/>
                </p:oleObj>
              </mc:Choice>
              <mc:Fallback>
                <p:oleObj name="Acrobat Document" r:id="rId7" imgW="3837940" imgH="5422265" progId="AcroExch.Document.DC">
                  <p:embed/>
                  <p:pic>
                    <p:nvPicPr>
                      <p:cNvPr id="0" name="Объект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54036" y="3749962"/>
                        <a:ext cx="2339284" cy="31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5257736" y="3749962"/>
          <a:ext cx="2136427" cy="3019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Acrobat Document" r:id="rId9" imgW="3837940" imgH="5422265" progId="AcroExch.Document.DC">
                  <p:embed/>
                </p:oleObj>
              </mc:Choice>
              <mc:Fallback>
                <p:oleObj name="Acrobat Document" r:id="rId9" imgW="3837940" imgH="5422265" progId="AcroExch.Document.DC">
                  <p:embed/>
                  <p:pic>
                    <p:nvPicPr>
                      <p:cNvPr id="0" name="Объект 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57736" y="3749962"/>
                        <a:ext cx="2136427" cy="3019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9903202" y="3664806"/>
            <a:ext cx="2030179" cy="3150016"/>
          </a:xfrm>
          <a:prstGeom prst="rect">
            <a:avLst/>
          </a:prstGeom>
        </p:spPr>
      </p:pic>
      <p:pic>
        <p:nvPicPr>
          <p:cNvPr id="30" name="Рисунок 29" descr="C:\Users\1\Desktop\ВР 2023-2024 уч год\Грамоты\20240115_162914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38746" y="4099565"/>
            <a:ext cx="3019874" cy="2320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ее содержимое 1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Заголовок 3"/>
          <p:cNvSpPr/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Изображение 4"/>
          <p:cNvPicPr/>
          <p:nvPr/>
        </p:nvPicPr>
        <p:blipFill>
          <a:blip r:embed="rId1"/>
          <a:srcRect l="8016" t="3759" r="6431" b="2329"/>
          <a:stretch>
            <a:fillRect/>
          </a:stretch>
        </p:blipFill>
        <p:spPr>
          <a:xfrm rot="16200000">
            <a:off x="2968625" y="-2059940"/>
            <a:ext cx="6404610" cy="109378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4255"/>
          </a:xfrm>
        </p:spPr>
        <p:txBody>
          <a:bodyPr/>
          <a:p>
            <a:pPr algn="ctr"/>
            <a:r>
              <a:rPr lang="ru-RU" altLang="en-US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Задачи на 2024-2025 уч. год</a:t>
            </a:r>
            <a:endParaRPr lang="ru-RU" altLang="en-US" sz="3200" b="1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мотивация педагогов к саморазвитию и самосовершенствованию с дальнейшей аттестацией на квалификационную категорию;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обеспечение доступности качественного образование;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реализация траектории индивидуального развития, индивидуальных образовательных маршрутов обучающихся;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создание системной подготовки к интеллектуальных конкурсам и олимпиадам.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1434" cy="980349"/>
          </a:xfrm>
        </p:spPr>
        <p:txBody>
          <a:bodyPr>
            <a:normAutofit/>
          </a:bodyPr>
          <a:lstStyle/>
          <a:p>
            <a:r>
              <a:rPr lang="ru-RU" sz="3200" b="1" dirty="0"/>
              <a:t>Особенности образовательной деятельности</a:t>
            </a:r>
            <a:br>
              <a:rPr lang="ru-RU" sz="3200" b="1" dirty="0"/>
            </a:br>
            <a:r>
              <a:rPr lang="ru-RU" sz="3200" b="1" dirty="0"/>
              <a:t>Направленности: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345474"/>
            <a:ext cx="10696304" cy="2873829"/>
          </a:xfrm>
        </p:spPr>
        <p:txBody>
          <a:bodyPr>
            <a:normAutofit fontScale="80000" lnSpcReduction="20000"/>
          </a:bodyPr>
          <a:lstStyle/>
          <a:p>
            <a:pPr lvl="0"/>
            <a:r>
              <a:rPr lang="ru-RU" u="sng" dirty="0">
                <a:solidFill>
                  <a:srgbClr val="FF0000"/>
                </a:solidFill>
              </a:rPr>
              <a:t>Универсальный профиль «ЯпедКласс»: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«Психотехнология», «Основа ПиП», «Текст-основа языка», «Ораторское мастерство», «Экономика и право».</a:t>
            </a:r>
            <a:endParaRPr lang="ru-RU" dirty="0"/>
          </a:p>
          <a:p>
            <a:pPr lvl="0"/>
            <a:r>
              <a:rPr lang="ru-RU" u="sng" dirty="0">
                <a:solidFill>
                  <a:schemeClr val="accent2">
                    <a:lumMod val="75000"/>
                  </a:schemeClr>
                </a:solidFill>
              </a:rPr>
              <a:t>ЦОС: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/>
              <a:t>ВУ </a:t>
            </a:r>
            <a:r>
              <a:rPr lang="ru-RU" dirty="0"/>
              <a:t> «Учебные проекты», «Умники и умницы», «Работа с текстом», «Умелые ручки», «Белая ладья», «Функ. грамотность», «Юный фотограф».</a:t>
            </a:r>
            <a:endParaRPr lang="ru-RU" dirty="0"/>
          </a:p>
          <a:p>
            <a:pPr lvl="0"/>
            <a:r>
              <a:rPr lang="ru-RU" u="sng" dirty="0">
                <a:solidFill>
                  <a:srgbClr val="00B050"/>
                </a:solidFill>
              </a:rPr>
              <a:t>Точка РОСТА</a:t>
            </a:r>
            <a:r>
              <a:rPr lang="ru-RU" dirty="0"/>
              <a:t>: ВУ «Юный биолог», «Робототехника», «Юный химик», «Генетика», «Профпроба».</a:t>
            </a:r>
            <a:endParaRPr lang="ru-RU" dirty="0"/>
          </a:p>
          <a:p>
            <a:pPr lvl="0"/>
            <a:r>
              <a:rPr lang="ru-RU" u="sng" dirty="0">
                <a:solidFill>
                  <a:srgbClr val="0070C0"/>
                </a:solidFill>
              </a:rPr>
              <a:t>Физкультурно-спортивная</a:t>
            </a:r>
            <a:r>
              <a:rPr lang="ru-RU" dirty="0">
                <a:solidFill>
                  <a:srgbClr val="0070C0"/>
                </a:solidFill>
              </a:rPr>
              <a:t>: кружки и секции</a:t>
            </a:r>
            <a:r>
              <a:rPr lang="ru-RU" dirty="0"/>
              <a:t> «Волейбол», «Баскетбол», «Футбол» (в рамках ФП «Мини-футбол в школу»)</a:t>
            </a:r>
            <a:endParaRPr lang="ru-RU" dirty="0"/>
          </a:p>
          <a:p>
            <a:pPr lvl="0"/>
            <a:r>
              <a:rPr lang="ru-RU" u="sng" dirty="0">
                <a:solidFill>
                  <a:srgbClr val="7030A0"/>
                </a:solidFill>
              </a:rPr>
              <a:t>Туристско-краеведческая</a:t>
            </a:r>
            <a:r>
              <a:rPr lang="ru-RU" dirty="0"/>
              <a:t>: «Юнаты», «Школьный музей».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133997" y="4037919"/>
          <a:ext cx="6339840" cy="2359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9570"/>
                <a:gridCol w="1491615"/>
                <a:gridCol w="1938655"/>
              </a:tblGrid>
              <a:tr h="513171"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направленностей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Число объединений /число групп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Численность занимающихся в объединениях (чел.)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/>
                </a:tc>
              </a:tr>
              <a:tr h="1955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Всего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122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122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b"/>
                </a:tc>
              </a:tr>
              <a:tr h="17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том числе: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</a:tr>
              <a:tr h="172085">
                <a:tc>
                  <a:txBody>
                    <a:bodyPr/>
                    <a:lstStyle/>
                    <a:p>
                      <a:pPr indent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rgbClr val="FF0000"/>
                          </a:solidFill>
                          <a:sym typeface="+mn-ea"/>
                        </a:rPr>
                        <a:t>Универсальный профиль «ЯпедКласс»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11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</a:tr>
              <a:tr h="172085">
                <a:tc>
                  <a:txBody>
                    <a:bodyPr/>
                    <a:lstStyle/>
                    <a:p>
                      <a:pPr indent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sym typeface="+mn-ea"/>
                        </a:rPr>
                        <a:t>ЦОС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32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32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</a:tr>
              <a:tr h="196850">
                <a:tc>
                  <a:txBody>
                    <a:bodyPr/>
                    <a:lstStyle/>
                    <a:p>
                      <a:pPr indent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bg1"/>
                          </a:solidFill>
                          <a:sym typeface="+mn-ea"/>
                        </a:rPr>
                        <a:t>Точка РОСТА</a:t>
                      </a:r>
                      <a:endParaRPr lang="ru-RU" sz="1200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87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87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</a:tr>
              <a:tr h="196850">
                <a:tc>
                  <a:txBody>
                    <a:bodyPr/>
                    <a:lstStyle/>
                    <a:p>
                      <a:pPr indent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bg1"/>
                          </a:solidFill>
                          <a:sym typeface="+mn-ea"/>
                        </a:rPr>
                        <a:t>Физкультурно-спортивная</a:t>
                      </a:r>
                      <a:endParaRPr lang="ru-RU" sz="1200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122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122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indent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bg1"/>
                          </a:solidFill>
                          <a:sym typeface="+mn-ea"/>
                        </a:rPr>
                        <a:t>Туристско-краеведческая</a:t>
                      </a:r>
                      <a:endParaRPr lang="ru-RU" sz="1200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64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64 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indent="1524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другие виды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>
                          <a:effectLst/>
                        </a:rPr>
                        <a:t>122</a:t>
                      </a:r>
                      <a:endParaRPr lang="ru-RU" alt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 dirty="0">
                          <a:effectLst/>
                        </a:rPr>
                        <a:t>122</a:t>
                      </a:r>
                      <a:endParaRPr lang="ru-RU" alt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664" y="309563"/>
            <a:ext cx="9632948" cy="790576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100" b="1" dirty="0" smtClean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3100" b="1" dirty="0" smtClean="0">
                <a:latin typeface="Times New Roman" panose="02020603050405020304" charset="0"/>
                <a:cs typeface="Times New Roman" panose="02020603050405020304" charset="0"/>
              </a:rPr>
              <a:t>Уровень </a:t>
            </a:r>
            <a:r>
              <a:rPr lang="ru-RU" sz="3100" b="1" dirty="0">
                <a:latin typeface="Times New Roman" panose="02020603050405020304" charset="0"/>
                <a:cs typeface="Times New Roman" panose="02020603050405020304" charset="0"/>
              </a:rPr>
              <a:t>квалификации педагогических работников: </a:t>
            </a:r>
            <a:br>
              <a:rPr lang="ru-RU" sz="9600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71650" y="1243931"/>
          <a:ext cx="9732961" cy="40677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6799"/>
                <a:gridCol w="2250389"/>
                <a:gridCol w="2156769"/>
                <a:gridCol w="2179004"/>
              </a:tblGrid>
              <a:tr h="1328323">
                <a:tc>
                  <a:txBody>
                    <a:bodyPr/>
                    <a:lstStyle/>
                    <a:p>
                      <a:pPr marL="254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Категория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202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-2022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учебный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год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2022-202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учебный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год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2023-2024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учебный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год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9301">
                <a:tc>
                  <a:txBody>
                    <a:bodyPr/>
                    <a:lstStyle/>
                    <a:p>
                      <a:pPr marL="254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Высшая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4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6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3310">
                <a:tc>
                  <a:txBody>
                    <a:bodyPr/>
                    <a:lstStyle/>
                    <a:p>
                      <a:pPr marL="254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Первая 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8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6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52546">
                <a:tc>
                  <a:txBody>
                    <a:bodyPr/>
                    <a:lstStyle/>
                    <a:p>
                      <a:pPr marL="2540" marR="10350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Соответствие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занимаемой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должности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6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8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0798">
                <a:tc>
                  <a:txBody>
                    <a:bodyPr/>
                    <a:lstStyle/>
                    <a:p>
                      <a:pPr marL="254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Без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категории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8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6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" marR="158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71638" y="1217772"/>
            <a:ext cx="93583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Медалисты Аттестаты особого образца, отличники 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за 2023-2024 учебный год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57326" y="2418100"/>
          <a:ext cx="10244139" cy="2926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0074"/>
                <a:gridCol w="3471863"/>
                <a:gridCol w="1400175"/>
                <a:gridCol w="4772027"/>
              </a:tblGrid>
              <a:tr h="410650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№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ОО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Класс 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ФИО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4884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indent="-12700"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32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МАОУ</a:t>
                      </a:r>
                      <a:r>
                        <a:rPr lang="ru-RU" sz="3200" spc="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32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СОШ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12700" indent="-127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с. </a:t>
                      </a:r>
                      <a:r>
                        <a:rPr lang="ru-RU" sz="3200" spc="-2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Аксы-</a:t>
                      </a:r>
                      <a:r>
                        <a:rPr lang="ru-RU" sz="3200" spc="-1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Барлык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Хертек</a:t>
                      </a: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Карина </a:t>
                      </a:r>
                      <a:r>
                        <a:rPr lang="ru-RU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Казылкановна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60919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indent="-12700" algn="ctr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ru-RU" sz="32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МАОУ</a:t>
                      </a:r>
                      <a:r>
                        <a:rPr lang="ru-RU" sz="3200" spc="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32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СОШ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12700" indent="-127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с. </a:t>
                      </a:r>
                      <a:r>
                        <a:rPr lang="ru-RU" sz="3200" spc="-2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Аксы-</a:t>
                      </a:r>
                      <a:r>
                        <a:rPr lang="ru-RU" sz="3200" spc="-1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Барлык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Ооржак</a:t>
                      </a: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ru-RU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Саманта</a:t>
                      </a: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Сергеевна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1062355" y="648335"/>
            <a:ext cx="9521190" cy="886460"/>
          </a:xfrm>
          <a:prstGeom prst="rect">
            <a:avLst/>
          </a:prstGeom>
        </p:spPr>
        <p:txBody>
          <a:bodyPr>
            <a:noAutofit/>
          </a:bodyPr>
          <a:p>
            <a:pPr algn="ctr" defTabSz="266700">
              <a:lnSpc>
                <a:spcPct val="107000"/>
              </a:lnSpc>
            </a:pPr>
            <a:r>
              <a:rPr sz="2400" b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Количество выпускников, получивших аттестаты за курс основной школы за последние 3 года.</a:t>
            </a:r>
            <a:endParaRPr sz="2400" b="1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r>
              <a:rPr sz="1600" b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 </a:t>
            </a:r>
            <a:endParaRPr sz="1600" b="1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</p:txBody>
      </p:sp>
      <p:graphicFrame>
        <p:nvGraphicFramePr>
          <p:cNvPr id="5" name="Таблица 4"/>
          <p:cNvGraphicFramePr/>
          <p:nvPr>
            <p:custDataLst>
              <p:tags r:id="rId1"/>
            </p:custDataLst>
          </p:nvPr>
        </p:nvGraphicFramePr>
        <p:xfrm>
          <a:off x="751205" y="2369820"/>
          <a:ext cx="10069195" cy="3410585"/>
        </p:xfrm>
        <a:graphic>
          <a:graphicData uri="http://schemas.openxmlformats.org/drawingml/2006/table">
            <a:tbl>
              <a:tblPr/>
              <a:tblGrid>
                <a:gridCol w="1986280"/>
                <a:gridCol w="1558925"/>
                <a:gridCol w="1490345"/>
                <a:gridCol w="1193800"/>
                <a:gridCol w="1751330"/>
                <a:gridCol w="1043940"/>
                <a:gridCol w="1044575"/>
              </a:tblGrid>
              <a:tr h="574675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alibri" panose="020F0502020204030204"/>
                        </a:rPr>
                        <a:t> 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получено аттестатов</a:t>
                      </a:r>
                      <a:endParaRPr sz="28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2"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Похвальная</a:t>
                      </a:r>
                      <a:endParaRPr sz="28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грамота</a:t>
                      </a:r>
                      <a:endParaRPr sz="28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cPr>
                    <a:lnR>
                      <a:noFill/>
                    </a:lnR>
                    <a:lnT>
                      <a:noFill/>
                    </a:lnT>
                  </a:tcPr>
                </a:tc>
              </a:tr>
              <a:tr h="1110615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учебный год</a:t>
                      </a:r>
                      <a:endParaRPr sz="28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всего</a:t>
                      </a:r>
                      <a:endParaRPr sz="28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из них особого образца</a:t>
                      </a:r>
                      <a:endParaRPr sz="28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 gridSpan="2">
                  <a:tcPr>
                    <a:lnL>
                      <a:noFill/>
                    </a:lnL>
                    <a:lnB>
                      <a:noFill/>
                    </a:lnB>
                  </a:tcPr>
                </a:tc>
                <a:tc vMerge="1" hMerge="1">
                  <a:tcPr>
                    <a:lnR>
                      <a:noFill/>
                    </a:lnR>
                    <a:lnB>
                      <a:noFill/>
                    </a:lnB>
                  </a:tcPr>
                </a:tc>
              </a:tr>
              <a:tr h="574675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2021-2022</a:t>
                      </a:r>
                      <a:endParaRPr sz="28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12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100%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0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0,0%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0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0,0%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5945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2022-2023</a:t>
                      </a:r>
                      <a:endParaRPr sz="28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17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100%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0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0,0%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0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0,0%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4675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2023-2024</a:t>
                      </a:r>
                      <a:endParaRPr sz="28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11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100%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2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16,6%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3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25,0%</a:t>
                      </a:r>
                      <a:endParaRPr sz="28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1062355" y="648335"/>
            <a:ext cx="9521190" cy="886460"/>
          </a:xfrm>
          <a:prstGeom prst="rect">
            <a:avLst/>
          </a:prstGeom>
        </p:spPr>
        <p:txBody>
          <a:bodyPr>
            <a:noAutofit/>
          </a:bodyPr>
          <a:p>
            <a:pPr algn="ctr" defTabSz="266700">
              <a:lnSpc>
                <a:spcPct val="107000"/>
              </a:lnSpc>
            </a:pPr>
            <a:r>
              <a:rPr sz="2400" b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Количество выпускников, получивших аттестаты за курс основной школы за последние 3 года.</a:t>
            </a:r>
            <a:endParaRPr sz="2400" b="1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  <a:p>
            <a:pPr algn="ctr" defTabSz="266700">
              <a:lnSpc>
                <a:spcPct val="107000"/>
              </a:lnSpc>
            </a:pPr>
            <a:r>
              <a:rPr sz="1600" b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 </a:t>
            </a:r>
            <a:endParaRPr sz="1600" b="1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</p:txBody>
      </p:sp>
      <p:graphicFrame>
        <p:nvGraphicFramePr>
          <p:cNvPr id="2" name="Таблица 1"/>
          <p:cNvGraphicFramePr/>
          <p:nvPr>
            <p:custDataLst>
              <p:tags r:id="rId1"/>
            </p:custDataLst>
          </p:nvPr>
        </p:nvGraphicFramePr>
        <p:xfrm>
          <a:off x="1208405" y="1979295"/>
          <a:ext cx="10060305" cy="3394075"/>
        </p:xfrm>
        <a:graphic>
          <a:graphicData uri="http://schemas.openxmlformats.org/drawingml/2006/table">
            <a:tbl>
              <a:tblPr/>
              <a:tblGrid>
                <a:gridCol w="2382520"/>
                <a:gridCol w="956945"/>
                <a:gridCol w="1670685"/>
                <a:gridCol w="956310"/>
                <a:gridCol w="1466850"/>
                <a:gridCol w="956945"/>
                <a:gridCol w="1670050"/>
              </a:tblGrid>
              <a:tr h="1131570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учебный год</a:t>
                      </a:r>
                      <a:endParaRPr sz="24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получено аттестатов</a:t>
                      </a:r>
                      <a:endParaRPr sz="24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Похвальная</a:t>
                      </a:r>
                      <a:endParaRPr sz="24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грамота</a:t>
                      </a:r>
                      <a:endParaRPr sz="24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5785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 </a:t>
                      </a:r>
                      <a:endParaRPr sz="24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всего</a:t>
                      </a:r>
                      <a:endParaRPr sz="24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с медалью</a:t>
                      </a:r>
                      <a:endParaRPr sz="24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 </a:t>
                      </a:r>
                      <a:endParaRPr sz="24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5150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2021-2022</a:t>
                      </a:r>
                      <a:endParaRPr sz="24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7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100%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0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0,0%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5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50%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6420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2022-2023</a:t>
                      </a:r>
                      <a:endParaRPr sz="24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6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100%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0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0,0%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4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67%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5150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2023-2024</a:t>
                      </a:r>
                      <a:endParaRPr sz="2400" b="1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12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100%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0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0,0%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5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b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400">
                          <a:solidFill>
                            <a:srgbClr val="000000"/>
                          </a:solidFill>
                          <a:latin typeface="Times New Roman" panose="02020603050405020304"/>
                          <a:ea typeface="Courier New" panose="02070309020205020404"/>
                        </a:rPr>
                        <a:t>42%</a:t>
                      </a:r>
                      <a:endParaRPr sz="2400">
                        <a:solidFill>
                          <a:srgbClr val="000000"/>
                        </a:solidFill>
                        <a:latin typeface="Times New Roman" panose="02020603050405020304"/>
                        <a:ea typeface="Courier New" panose="020703090202050204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642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Очное обучение с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применением дистанционных технологий</a:t>
            </a:r>
            <a:endParaRPr lang="ru-RU" sz="2800" b="1" dirty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33705" y="1184910"/>
            <a:ext cx="11318875" cy="4351655"/>
          </a:xfrm>
        </p:spPr>
        <p:txBody>
          <a:bodyPr>
            <a:normAutofit/>
          </a:bodyPr>
          <a:lstStyle/>
          <a:p>
            <a:pPr lvl="0"/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Сайт школы: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https://school-a-barlyk.rtyva.ru/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ru-RU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0"/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ВК - страница школы: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https: //vk.com/club162756672 </a:t>
            </a:r>
            <a:endParaRPr lang="ru-RU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0"/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ФГИС Моя Школа :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https://myschool.edu.ru/ </a:t>
            </a:r>
            <a:endParaRPr lang="ru-RU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0"/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Дневник.ру: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https://login.dnevnik.ru/?ReturnUrl=https%3a%2f%2fdnevnik.ru%2f </a:t>
            </a:r>
            <a:endParaRPr lang="ru-RU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0"/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Сферум: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https://web.vk.me/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   </a:t>
            </a:r>
            <a:endParaRPr lang="ru-RU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Наши достижения</a:t>
            </a:r>
            <a:endParaRPr lang="ru-RU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089025" y="2155190"/>
            <a:ext cx="1001395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sz="2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 нашей 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школы имеется региональные победители и призовые места региональных конкурсах по литературному творчеству </a:t>
            </a:r>
            <a:endParaRPr lang="ru-RU" sz="24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sz="2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«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Моё первое пёрышко - 2024» -  3 место, </a:t>
            </a:r>
            <a:endParaRPr lang="ru-RU" sz="24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sz="2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«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Живая классика - 2024», </a:t>
            </a:r>
            <a:endParaRPr lang="ru-RU" sz="24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sz="2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«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Грамотей», </a:t>
            </a:r>
            <a:endParaRPr lang="ru-RU" sz="24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sz="2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региональном 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конкурсе эссе на тему «Стать педагогом – для меня значит…» среди обучающихся 10-11 психолого-педагогических классов ученица 10 класса </a:t>
            </a:r>
            <a:r>
              <a:rPr lang="ru-RU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Ывый-оол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Айза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заняла 2 место, республиканском слете среди психолого-педагогических классах «</a:t>
            </a:r>
            <a:r>
              <a:rPr lang="ru-RU" sz="2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ЯпедКЛАСС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» - 2 место. </a:t>
            </a:r>
            <a:endParaRPr lang="ru-RU" sz="24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sz="2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Немало 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достижений имеем по спортивному направлению и по остальным предметных олимпиадах, творческих конкурсах «Город мастеров» и т.д.</a:t>
            </a:r>
            <a:endParaRPr lang="ru-RU" altLang="en-US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92*268"/>
  <p:tag name="TABLE_ENDDRAG_RECT" val="59*186*792*268"/>
</p:tagLst>
</file>

<file path=ppt/tags/tag2.xml><?xml version="1.0" encoding="utf-8"?>
<p:tagLst xmlns:p="http://schemas.openxmlformats.org/presentationml/2006/main">
  <p:tag name="TABLE_ENDDRAG_ORIGIN_RECT" val="792*267"/>
  <p:tag name="TABLE_ENDDRAG_RECT" val="95*155*792*267"/>
</p:tagLst>
</file>

<file path=ppt/tags/tag3.xml><?xml version="1.0" encoding="utf-8"?>
<p:tagLst xmlns:p="http://schemas.openxmlformats.org/presentationml/2006/main">
  <p:tag name="TABLE_ENDDRAG_ORIGIN_RECT" val="930*406"/>
  <p:tag name="TABLE_ENDDRAG_RECT" val="29*75*930*40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7167</Words>
  <Application>WPS Presentation</Application>
  <PresentationFormat>Произвольный</PresentationFormat>
  <Paragraphs>563</Paragraphs>
  <Slides>28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9</vt:i4>
      </vt:variant>
      <vt:variant>
        <vt:lpstr>幻灯片标题</vt:lpstr>
      </vt:variant>
      <vt:variant>
        <vt:i4>28</vt:i4>
      </vt:variant>
    </vt:vector>
  </HeadingPairs>
  <TitlesOfParts>
    <vt:vector size="52" baseType="lpstr">
      <vt:lpstr>Arial</vt:lpstr>
      <vt:lpstr>SimSun</vt:lpstr>
      <vt:lpstr>Wingdings</vt:lpstr>
      <vt:lpstr>Liberation Serif</vt:lpstr>
      <vt:lpstr>Times New Roman</vt:lpstr>
      <vt:lpstr>Liberation Serif</vt:lpstr>
      <vt:lpstr>Courier New</vt:lpstr>
      <vt:lpstr>Calibri</vt:lpstr>
      <vt:lpstr>Times New Roman</vt:lpstr>
      <vt:lpstr>Calibri</vt:lpstr>
      <vt:lpstr>Courier New</vt:lpstr>
      <vt:lpstr>Microsoft YaHei</vt:lpstr>
      <vt:lpstr>Arial Unicode MS</vt:lpstr>
      <vt:lpstr>Calibri Light</vt:lpstr>
      <vt:lpstr>Тема Office</vt:lpstr>
      <vt:lpstr>Excel.Chart.8</vt:lpstr>
      <vt:lpstr>FoxitReader.Document</vt:lpstr>
      <vt:lpstr>FoxitReader.Document</vt:lpstr>
      <vt:lpstr>FoxitReader.Document</vt:lpstr>
      <vt:lpstr>FoxitReader.Document</vt:lpstr>
      <vt:lpstr>FoxitReader.Document</vt:lpstr>
      <vt:lpstr>FoxitReader.Document</vt:lpstr>
      <vt:lpstr>AcroExch.Document.DC</vt:lpstr>
      <vt:lpstr>AcroExch.Document.DC</vt:lpstr>
      <vt:lpstr>PowerPoint 演示文稿</vt:lpstr>
      <vt:lpstr>Характеристика состава обучающихся. </vt:lpstr>
      <vt:lpstr>Особенности образовательной деятельности Направленности:</vt:lpstr>
      <vt:lpstr> Уровень квалификации педагогических работников:  </vt:lpstr>
      <vt:lpstr>PowerPoint 演示文稿</vt:lpstr>
      <vt:lpstr>PowerPoint 演示文稿</vt:lpstr>
      <vt:lpstr>PowerPoint 演示文稿</vt:lpstr>
      <vt:lpstr>Очное обучение с применением дистанционных технологий</vt:lpstr>
      <vt:lpstr>Наши достижения</vt:lpstr>
      <vt:lpstr>PowerPoint 演示文稿</vt:lpstr>
      <vt:lpstr>Участие учителей в профессиональных конкурсах, проектах,  грантах за 2023-2024 учебный год</vt:lpstr>
      <vt:lpstr>PowerPoint 演示文稿</vt:lpstr>
      <vt:lpstr>В конкурсе защиты программы развития школы</vt:lpstr>
      <vt:lpstr>Организация воспитательной работы ОО</vt:lpstr>
      <vt:lpstr>Практическая реализация цели и задач воспитания осуществляется в рамках следующих направлений воспитательной работы школы. Каждое из них представлено в соответствующих модулях: инвариантные и вариантные</vt:lpstr>
      <vt:lpstr>Направления вариантной модули осуществляются:</vt:lpstr>
      <vt:lpstr>Общественные объединения</vt:lpstr>
      <vt:lpstr>Реализация направления инвариантной модули «Основные школьные дела»</vt:lpstr>
      <vt:lpstr>Реализация направления инвариантной модули «Предметно-пространственная среды», вариативной модули «Тува – мой край родной» </vt:lpstr>
      <vt:lpstr>Реализация модули «Работа с родителями», «Социальное пространство»</vt:lpstr>
      <vt:lpstr>Реализация направления инвариантной и инвариативной модулей «Внеурочная деятельность»,  «Школьный спортивный клуб «Алдын-Булак»</vt:lpstr>
      <vt:lpstr>Реализация направления инвариантной модули «Профилактика и безопасность»</vt:lpstr>
      <vt:lpstr>Реализация направления инвариантной модули  «Профориентация»</vt:lpstr>
      <vt:lpstr>Всероссийский конкурс сочинений «ЯпедКласс» (победитель) - Ывый-оол Айза</vt:lpstr>
      <vt:lpstr>Реализация направления инвариантной модули  «Классное руководство», вариативной «Трудовое воспитание»</vt:lpstr>
      <vt:lpstr>Достижения наших детей по итогам 2023-2024 учебного года</vt:lpstr>
      <vt:lpstr>PowerPoint 演示文稿</vt:lpstr>
      <vt:lpstr>Задачи на 2024-2025 уч. год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Алёшка</dc:creator>
  <cp:lastModifiedBy>Admin</cp:lastModifiedBy>
  <cp:revision>82</cp:revision>
  <dcterms:created xsi:type="dcterms:W3CDTF">2022-06-09T10:42:00Z</dcterms:created>
  <dcterms:modified xsi:type="dcterms:W3CDTF">2024-11-13T07:33:38Z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2EE80F5B5CB149EB8BAF0D9063FC02E1_13</vt:lpwstr>
  </property>
  <property fmtid="{D5CDD505-2E9C-101B-9397-08002B2CF9AE}" pid="3" name="KSOProductBuildVer">
    <vt:lpwstr>1049-12.2.0.18607</vt:lpwstr>
  </property>
</Properties>
</file>